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6"/>
  </p:notesMasterIdLst>
  <p:sldIdLst>
    <p:sldId id="256" r:id="rId2"/>
    <p:sldId id="257" r:id="rId3"/>
    <p:sldId id="258" r:id="rId4"/>
    <p:sldId id="259" r:id="rId5"/>
    <p:sldId id="260" r:id="rId6"/>
    <p:sldId id="261" r:id="rId7"/>
    <p:sldId id="262" r:id="rId8"/>
    <p:sldId id="263" r:id="rId9"/>
    <p:sldId id="300" r:id="rId10"/>
    <p:sldId id="264" r:id="rId11"/>
    <p:sldId id="305" r:id="rId12"/>
    <p:sldId id="265" r:id="rId13"/>
    <p:sldId id="266" r:id="rId14"/>
    <p:sldId id="267" r:id="rId15"/>
    <p:sldId id="268" r:id="rId16"/>
    <p:sldId id="301" r:id="rId17"/>
    <p:sldId id="270" r:id="rId18"/>
    <p:sldId id="271" r:id="rId19"/>
    <p:sldId id="272" r:id="rId20"/>
    <p:sldId id="273" r:id="rId21"/>
    <p:sldId id="274" r:id="rId22"/>
    <p:sldId id="275" r:id="rId23"/>
    <p:sldId id="276" r:id="rId24"/>
    <p:sldId id="277" r:id="rId25"/>
    <p:sldId id="278" r:id="rId26"/>
    <p:sldId id="302"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303" r:id="rId40"/>
    <p:sldId id="291" r:id="rId41"/>
    <p:sldId id="292" r:id="rId42"/>
    <p:sldId id="293" r:id="rId43"/>
    <p:sldId id="294" r:id="rId44"/>
    <p:sldId id="295" r:id="rId45"/>
    <p:sldId id="296" r:id="rId46"/>
    <p:sldId id="297" r:id="rId47"/>
    <p:sldId id="298" r:id="rId48"/>
    <p:sldId id="299" r:id="rId49"/>
    <p:sldId id="306" r:id="rId50"/>
    <p:sldId id="269" r:id="rId51"/>
    <p:sldId id="309" r:id="rId52"/>
    <p:sldId id="307" r:id="rId53"/>
    <p:sldId id="308" r:id="rId54"/>
    <p:sldId id="304"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4659" autoAdjust="0"/>
  </p:normalViewPr>
  <p:slideViewPr>
    <p:cSldViewPr>
      <p:cViewPr varScale="1">
        <p:scale>
          <a:sx n="51" d="100"/>
          <a:sy n="51" d="100"/>
        </p:scale>
        <p:origin x="-1243"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DB8375-9EA1-41A5-BF33-F1D86BA3C0D9}" type="datetimeFigureOut">
              <a:rPr lang="en-US" smtClean="0"/>
              <a:pPr/>
              <a:t>11/17/2011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DEBADF-5423-4F8E-88D5-B9C9BCC6E51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CDEBADF-5423-4F8E-88D5-B9C9BCC6E519}"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11/17/2011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11/17/2011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533400"/>
            <a:ext cx="7772400" cy="1905000"/>
          </a:xfrm>
        </p:spPr>
        <p:style>
          <a:lnRef idx="1">
            <a:schemeClr val="accent3"/>
          </a:lnRef>
          <a:fillRef idx="2">
            <a:schemeClr val="accent3"/>
          </a:fillRef>
          <a:effectRef idx="1">
            <a:schemeClr val="accent3"/>
          </a:effectRef>
          <a:fontRef idx="minor">
            <a:schemeClr val="dk1"/>
          </a:fontRef>
        </p:style>
        <p:txBody>
          <a:bodyPr>
            <a:normAutofit/>
          </a:bodyPr>
          <a:lstStyle/>
          <a:p>
            <a:pPr algn="l"/>
            <a:r>
              <a:rPr lang="en-US" sz="4800" b="1" dirty="0" smtClean="0"/>
              <a:t>         Test of Significance </a:t>
            </a:r>
            <a:endParaRPr lang="en-US" sz="4800" b="1" dirty="0"/>
          </a:p>
        </p:txBody>
      </p:sp>
      <p:sp>
        <p:nvSpPr>
          <p:cNvPr id="3" name="Subtitle 2"/>
          <p:cNvSpPr>
            <a:spLocks noGrp="1"/>
          </p:cNvSpPr>
          <p:nvPr>
            <p:ph type="subTitle" idx="1"/>
          </p:nvPr>
        </p:nvSpPr>
        <p:spPr>
          <a:xfrm>
            <a:off x="1219200" y="3581400"/>
            <a:ext cx="6400800" cy="1752600"/>
          </a:xfrm>
        </p:spPr>
        <p:style>
          <a:lnRef idx="1">
            <a:schemeClr val="dk1"/>
          </a:lnRef>
          <a:fillRef idx="2">
            <a:schemeClr val="dk1"/>
          </a:fillRef>
          <a:effectRef idx="1">
            <a:schemeClr val="dk1"/>
          </a:effectRef>
          <a:fontRef idx="minor">
            <a:schemeClr val="dk1"/>
          </a:fontRef>
        </p:style>
        <p:txBody>
          <a:bodyPr>
            <a:normAutofit/>
          </a:bodyPr>
          <a:lstStyle/>
          <a:p>
            <a:pPr algn="l"/>
            <a:r>
              <a:rPr lang="en-US" dirty="0" smtClean="0">
                <a:solidFill>
                  <a:schemeClr val="tx1"/>
                </a:solidFill>
              </a:rPr>
              <a:t>               Vikash R Keshri</a:t>
            </a:r>
          </a:p>
          <a:p>
            <a:pPr algn="l"/>
            <a:endParaRPr lang="en-US" dirty="0" smtClean="0">
              <a:solidFill>
                <a:schemeClr val="tx1"/>
              </a:solidFill>
            </a:endParaRPr>
          </a:p>
          <a:p>
            <a:pPr algn="l"/>
            <a:r>
              <a:rPr lang="en-US" dirty="0" smtClean="0">
                <a:solidFill>
                  <a:schemeClr val="tx1"/>
                </a:solidFill>
              </a:rPr>
              <a:t>Moderator:  Mr. M. S. Bharambe</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pPr algn="l"/>
            <a:r>
              <a:rPr lang="en-US" dirty="0" smtClean="0">
                <a:solidFill>
                  <a:srgbClr val="C00000"/>
                </a:solidFill>
              </a:rPr>
              <a:t>Type 1 and Type 2 Error:</a:t>
            </a:r>
            <a:endParaRPr lang="en-US" dirty="0">
              <a:solidFill>
                <a:srgbClr val="C00000"/>
              </a:solidFill>
            </a:endParaRPr>
          </a:p>
        </p:txBody>
      </p:sp>
      <p:graphicFrame>
        <p:nvGraphicFramePr>
          <p:cNvPr id="4" name="Content Placeholder 3"/>
          <p:cNvGraphicFramePr>
            <a:graphicFrameLocks noGrp="1"/>
          </p:cNvGraphicFramePr>
          <p:nvPr>
            <p:ph idx="1"/>
          </p:nvPr>
        </p:nvGraphicFramePr>
        <p:xfrm>
          <a:off x="685800" y="1600201"/>
          <a:ext cx="8153400" cy="3197455"/>
        </p:xfrm>
        <a:graphic>
          <a:graphicData uri="http://schemas.openxmlformats.org/drawingml/2006/table">
            <a:tbl>
              <a:tblPr firstRow="1" bandRow="1">
                <a:tableStyleId>{5C22544A-7EE6-4342-B048-85BDC9FD1C3A}</a:tableStyleId>
              </a:tblPr>
              <a:tblGrid>
                <a:gridCol w="1219200"/>
                <a:gridCol w="2042160"/>
                <a:gridCol w="1630680"/>
                <a:gridCol w="1630680"/>
                <a:gridCol w="1630680"/>
              </a:tblGrid>
              <a:tr h="555137">
                <a:tc gridSpan="5">
                  <a:txBody>
                    <a:bodyPr/>
                    <a:lstStyle/>
                    <a:p>
                      <a:pPr marL="0" marR="0" algn="just">
                        <a:lnSpc>
                          <a:spcPct val="115000"/>
                        </a:lnSpc>
                        <a:spcBef>
                          <a:spcPts val="0"/>
                        </a:spcBef>
                        <a:spcAft>
                          <a:spcPts val="0"/>
                        </a:spcAft>
                      </a:pPr>
                      <a:r>
                        <a:rPr lang="en-US" sz="1800" b="1" dirty="0">
                          <a:solidFill>
                            <a:schemeClr val="tx1"/>
                          </a:solidFill>
                          <a:latin typeface="Times New Roman"/>
                          <a:ea typeface="Times New Roman"/>
                          <a:cs typeface="Times New Roman"/>
                        </a:rPr>
                        <a:t>                                                                        Null Hypothesis</a:t>
                      </a:r>
                      <a:endParaRPr lang="en-US" sz="1800" b="1" dirty="0">
                        <a:solidFill>
                          <a:schemeClr val="tx1"/>
                        </a:solidFill>
                        <a:latin typeface="Calibri"/>
                        <a:ea typeface="Times New Roman"/>
                        <a:cs typeface="Times New Roman"/>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57681">
                <a:tc rowSpan="3">
                  <a:txBody>
                    <a:bodyPr/>
                    <a:lstStyle/>
                    <a:p>
                      <a:pPr marL="0" marR="0" algn="just">
                        <a:lnSpc>
                          <a:spcPct val="115000"/>
                        </a:lnSpc>
                        <a:spcBef>
                          <a:spcPts val="0"/>
                        </a:spcBef>
                        <a:spcAft>
                          <a:spcPts val="0"/>
                        </a:spcAft>
                      </a:pPr>
                      <a:endParaRPr lang="en-US" sz="1800" b="1" dirty="0" smtClean="0">
                        <a:solidFill>
                          <a:schemeClr val="tx1"/>
                        </a:solidFill>
                        <a:latin typeface="Times New Roman"/>
                        <a:ea typeface="Times New Roman"/>
                        <a:cs typeface="Times New Roman"/>
                      </a:endParaRPr>
                    </a:p>
                    <a:p>
                      <a:pPr marL="0" marR="0" algn="just">
                        <a:lnSpc>
                          <a:spcPct val="115000"/>
                        </a:lnSpc>
                        <a:spcBef>
                          <a:spcPts val="0"/>
                        </a:spcBef>
                        <a:spcAft>
                          <a:spcPts val="0"/>
                        </a:spcAft>
                      </a:pPr>
                      <a:endParaRPr lang="en-US" sz="1800" b="1" dirty="0" smtClean="0">
                        <a:solidFill>
                          <a:schemeClr val="tx1"/>
                        </a:solidFill>
                        <a:latin typeface="Times New Roman"/>
                        <a:ea typeface="Times New Roman"/>
                        <a:cs typeface="Times New Roman"/>
                      </a:endParaRPr>
                    </a:p>
                    <a:p>
                      <a:pPr marL="0" marR="0" algn="just">
                        <a:lnSpc>
                          <a:spcPct val="115000"/>
                        </a:lnSpc>
                        <a:spcBef>
                          <a:spcPts val="0"/>
                        </a:spcBef>
                        <a:spcAft>
                          <a:spcPts val="0"/>
                        </a:spcAft>
                      </a:pPr>
                      <a:endParaRPr lang="en-US" sz="1800" b="1" dirty="0" smtClean="0">
                        <a:solidFill>
                          <a:schemeClr val="tx1"/>
                        </a:solidFill>
                        <a:latin typeface="Times New Roman"/>
                        <a:ea typeface="Times New Roman"/>
                        <a:cs typeface="Times New Roman"/>
                      </a:endParaRPr>
                    </a:p>
                    <a:p>
                      <a:pPr marL="0" marR="0" algn="just">
                        <a:lnSpc>
                          <a:spcPct val="115000"/>
                        </a:lnSpc>
                        <a:spcBef>
                          <a:spcPts val="0"/>
                        </a:spcBef>
                        <a:spcAft>
                          <a:spcPts val="0"/>
                        </a:spcAft>
                      </a:pPr>
                      <a:r>
                        <a:rPr lang="en-US" sz="1800" b="1" dirty="0" smtClean="0">
                          <a:solidFill>
                            <a:schemeClr val="tx1"/>
                          </a:solidFill>
                          <a:latin typeface="Times New Roman"/>
                          <a:ea typeface="Times New Roman"/>
                          <a:cs typeface="Times New Roman"/>
                        </a:rPr>
                        <a:t>Test </a:t>
                      </a:r>
                      <a:r>
                        <a:rPr lang="en-US" sz="1800" b="1" dirty="0">
                          <a:solidFill>
                            <a:schemeClr val="tx1"/>
                          </a:solidFill>
                          <a:latin typeface="Times New Roman"/>
                          <a:ea typeface="Times New Roman"/>
                          <a:cs typeface="Times New Roman"/>
                        </a:rPr>
                        <a:t>Result</a:t>
                      </a:r>
                      <a:endParaRPr lang="en-US" sz="1800" b="1"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endParaRPr lang="en-US" sz="1800" b="1" dirty="0">
                        <a:solidFill>
                          <a:schemeClr val="tx1"/>
                        </a:solidFill>
                        <a:latin typeface="Calibri"/>
                        <a:ea typeface="Times New Roman"/>
                        <a:cs typeface="Times New Roman"/>
                      </a:endParaRPr>
                    </a:p>
                  </a:txBody>
                  <a:tcPr marL="68580" marR="68580" marT="0" marB="0"/>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US" sz="1800" b="1" dirty="0" smtClean="0">
                          <a:solidFill>
                            <a:schemeClr val="tx1"/>
                          </a:solidFill>
                          <a:latin typeface="Times New Roman"/>
                          <a:ea typeface="Times New Roman"/>
                          <a:cs typeface="Times New Roman"/>
                        </a:rPr>
                        <a:t>True</a:t>
                      </a:r>
                      <a:endParaRPr lang="en-US" sz="1800" b="1" dirty="0" smtClean="0">
                        <a:solidFill>
                          <a:schemeClr val="tx1"/>
                        </a:solidFill>
                        <a:latin typeface="Calibri"/>
                        <a:ea typeface="Times New Roman"/>
                        <a:cs typeface="Times New Roman"/>
                      </a:endParaRPr>
                    </a:p>
                  </a:txBody>
                  <a:tcPr marL="68580" marR="68580" marT="0" marB="0"/>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US" sz="1800" b="1" dirty="0" smtClean="0">
                          <a:solidFill>
                            <a:schemeClr val="tx1"/>
                          </a:solidFill>
                          <a:latin typeface="Times New Roman"/>
                          <a:ea typeface="Times New Roman"/>
                          <a:cs typeface="Times New Roman"/>
                        </a:rPr>
                        <a:t>False</a:t>
                      </a:r>
                      <a:endParaRPr lang="en-US" sz="1800" b="1" dirty="0" smtClean="0">
                        <a:solidFill>
                          <a:schemeClr val="tx1"/>
                        </a:solidFill>
                        <a:latin typeface="Calibri"/>
                        <a:ea typeface="Times New Roman"/>
                        <a:cs typeface="Times New Roman"/>
                      </a:endParaRPr>
                    </a:p>
                    <a:p>
                      <a:pPr marL="0" marR="0" algn="just">
                        <a:lnSpc>
                          <a:spcPct val="115000"/>
                        </a:lnSpc>
                        <a:spcBef>
                          <a:spcPts val="0"/>
                        </a:spcBef>
                        <a:spcAft>
                          <a:spcPts val="0"/>
                        </a:spcAft>
                      </a:pPr>
                      <a:endParaRPr lang="en-US" sz="1800" b="1" dirty="0">
                        <a:solidFill>
                          <a:schemeClr val="tx1"/>
                        </a:solidFill>
                        <a:latin typeface="Calibri"/>
                        <a:ea typeface="Times New Roman"/>
                        <a:cs typeface="Times New Roman"/>
                      </a:endParaRPr>
                    </a:p>
                  </a:txBody>
                  <a:tcPr marL="68580" marR="68580" marT="0" marB="0"/>
                </a:tc>
                <a:tc>
                  <a:txBody>
                    <a:bodyPr/>
                    <a:lstStyle/>
                    <a:p>
                      <a:pPr marL="0" marR="0">
                        <a:lnSpc>
                          <a:spcPct val="115000"/>
                        </a:lnSpc>
                        <a:spcBef>
                          <a:spcPts val="0"/>
                        </a:spcBef>
                        <a:spcAft>
                          <a:spcPts val="1000"/>
                        </a:spcAft>
                      </a:pPr>
                      <a:r>
                        <a:rPr lang="en-US" sz="1800" b="1" dirty="0">
                          <a:solidFill>
                            <a:schemeClr val="tx1"/>
                          </a:solidFill>
                          <a:latin typeface="Calibri"/>
                          <a:ea typeface="Times New Roman"/>
                          <a:cs typeface="Times New Roman"/>
                        </a:rPr>
                        <a:t> </a:t>
                      </a:r>
                    </a:p>
                  </a:txBody>
                  <a:tcPr marL="0" marR="0" marT="0" marB="0" anchor="ctr"/>
                </a:tc>
              </a:tr>
              <a:tr h="1006483">
                <a:tc vMerge="1">
                  <a:txBody>
                    <a:bodyPr/>
                    <a:lstStyle/>
                    <a:p>
                      <a:endParaRPr lang="en-US"/>
                    </a:p>
                  </a:txBody>
                  <a:tcPr/>
                </a:tc>
                <a:tc>
                  <a:txBody>
                    <a:bodyPr/>
                    <a:lstStyle/>
                    <a:p>
                      <a:pPr marL="0" marR="0" algn="just">
                        <a:lnSpc>
                          <a:spcPct val="115000"/>
                        </a:lnSpc>
                        <a:spcBef>
                          <a:spcPts val="0"/>
                        </a:spcBef>
                        <a:spcAft>
                          <a:spcPts val="0"/>
                        </a:spcAft>
                      </a:pPr>
                      <a:r>
                        <a:rPr lang="en-US" sz="1800" b="1" dirty="0">
                          <a:solidFill>
                            <a:schemeClr val="tx1"/>
                          </a:solidFill>
                          <a:latin typeface="Times New Roman"/>
                          <a:ea typeface="Times New Roman"/>
                          <a:cs typeface="Times New Roman"/>
                        </a:rPr>
                        <a:t>Significant </a:t>
                      </a:r>
                      <a:endParaRPr lang="en-US" sz="1800" b="1" dirty="0" smtClean="0">
                        <a:solidFill>
                          <a:schemeClr val="tx1"/>
                        </a:solidFill>
                        <a:latin typeface="Times New Roman"/>
                        <a:ea typeface="Times New Roman"/>
                        <a:cs typeface="Times New Roman"/>
                      </a:endParaRPr>
                    </a:p>
                    <a:p>
                      <a:pPr marL="0" marR="0" algn="just">
                        <a:lnSpc>
                          <a:spcPct val="115000"/>
                        </a:lnSpc>
                        <a:spcBef>
                          <a:spcPts val="0"/>
                        </a:spcBef>
                        <a:spcAft>
                          <a:spcPts val="0"/>
                        </a:spcAft>
                      </a:pPr>
                      <a:r>
                        <a:rPr lang="en-US" sz="1800" b="1" dirty="0" smtClean="0">
                          <a:solidFill>
                            <a:schemeClr val="tx1"/>
                          </a:solidFill>
                          <a:latin typeface="Times New Roman"/>
                          <a:ea typeface="Times New Roman"/>
                          <a:cs typeface="Times New Roman"/>
                        </a:rPr>
                        <a:t>Accepting Hi</a:t>
                      </a:r>
                    </a:p>
                    <a:p>
                      <a:pPr marL="0" marR="0" algn="just">
                        <a:lnSpc>
                          <a:spcPct val="115000"/>
                        </a:lnSpc>
                        <a:spcBef>
                          <a:spcPts val="0"/>
                        </a:spcBef>
                        <a:spcAft>
                          <a:spcPts val="0"/>
                        </a:spcAft>
                      </a:pPr>
                      <a:r>
                        <a:rPr lang="en-US" sz="1800" b="1" dirty="0" smtClean="0">
                          <a:solidFill>
                            <a:schemeClr val="tx1"/>
                          </a:solidFill>
                          <a:latin typeface="Calibri"/>
                          <a:ea typeface="Times New Roman"/>
                          <a:cs typeface="Times New Roman"/>
                        </a:rPr>
                        <a:t>Rejecting  </a:t>
                      </a:r>
                      <a:r>
                        <a:rPr lang="en-US" sz="1800" b="1" dirty="0" smtClean="0">
                          <a:solidFill>
                            <a:schemeClr val="tx1"/>
                          </a:solidFill>
                          <a:latin typeface="Times New Roman"/>
                          <a:ea typeface="Times New Roman"/>
                          <a:cs typeface="Times New Roman"/>
                        </a:rPr>
                        <a:t>Ho</a:t>
                      </a:r>
                      <a:endParaRPr lang="en-US" sz="1800" b="1"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1" dirty="0" smtClean="0">
                          <a:solidFill>
                            <a:schemeClr val="tx1"/>
                          </a:solidFill>
                          <a:latin typeface="Calibri"/>
                          <a:ea typeface="Times New Roman"/>
                          <a:cs typeface="Times New Roman"/>
                        </a:rPr>
                        <a:t>Type</a:t>
                      </a:r>
                      <a:r>
                        <a:rPr lang="en-US" sz="1800" b="1" baseline="0" dirty="0" smtClean="0">
                          <a:solidFill>
                            <a:schemeClr val="tx1"/>
                          </a:solidFill>
                          <a:latin typeface="Calibri"/>
                          <a:ea typeface="Times New Roman"/>
                          <a:cs typeface="Times New Roman"/>
                        </a:rPr>
                        <a:t> 1 Error</a:t>
                      </a:r>
                      <a:endParaRPr lang="en-US" sz="1800" b="1"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1" dirty="0" smtClean="0">
                          <a:solidFill>
                            <a:schemeClr val="tx1"/>
                          </a:solidFill>
                          <a:latin typeface="Calibri"/>
                          <a:ea typeface="Times New Roman"/>
                          <a:cs typeface="Times New Roman"/>
                        </a:rPr>
                        <a:t>No error</a:t>
                      </a:r>
                    </a:p>
                    <a:p>
                      <a:pPr marL="0" marR="0" indent="0" algn="just" defTabSz="914400" rtl="0" eaLnBrk="1" fontAlgn="auto" latinLnBrk="0" hangingPunct="1">
                        <a:lnSpc>
                          <a:spcPct val="115000"/>
                        </a:lnSpc>
                        <a:spcBef>
                          <a:spcPts val="0"/>
                        </a:spcBef>
                        <a:spcAft>
                          <a:spcPts val="0"/>
                        </a:spcAft>
                        <a:buClrTx/>
                        <a:buSzTx/>
                        <a:buFontTx/>
                        <a:buNone/>
                        <a:tabLst/>
                        <a:defRPr/>
                      </a:pPr>
                      <a:r>
                        <a:rPr lang="en-US" sz="1800" b="1" dirty="0" smtClean="0">
                          <a:solidFill>
                            <a:schemeClr val="tx1"/>
                          </a:solidFill>
                          <a:latin typeface="Times New Roman"/>
                          <a:ea typeface="Times New Roman"/>
                          <a:cs typeface="Times New Roman"/>
                        </a:rPr>
                        <a:t>Power (1- β)</a:t>
                      </a:r>
                      <a:endParaRPr lang="en-US" sz="1800" b="1" dirty="0" smtClean="0">
                        <a:solidFill>
                          <a:schemeClr val="tx1"/>
                        </a:solidFill>
                        <a:latin typeface="Calibri"/>
                        <a:ea typeface="Times New Roman"/>
                        <a:cs typeface="Times New Roman"/>
                      </a:endParaRPr>
                    </a:p>
                    <a:p>
                      <a:pPr marL="0" marR="0" algn="just">
                        <a:lnSpc>
                          <a:spcPct val="115000"/>
                        </a:lnSpc>
                        <a:spcBef>
                          <a:spcPts val="0"/>
                        </a:spcBef>
                        <a:spcAft>
                          <a:spcPts val="0"/>
                        </a:spcAft>
                      </a:pPr>
                      <a:endParaRPr lang="en-US" sz="1800" b="1" dirty="0">
                        <a:solidFill>
                          <a:schemeClr val="tx1"/>
                        </a:solidFill>
                        <a:latin typeface="Calibri"/>
                        <a:ea typeface="Times New Roman"/>
                        <a:cs typeface="Times New Roman"/>
                      </a:endParaRPr>
                    </a:p>
                  </a:txBody>
                  <a:tcPr marL="68580" marR="68580" marT="0" marB="0"/>
                </a:tc>
                <a:tc>
                  <a:txBody>
                    <a:bodyPr/>
                    <a:lstStyle/>
                    <a:p>
                      <a:pPr marL="0" marR="0">
                        <a:lnSpc>
                          <a:spcPct val="115000"/>
                        </a:lnSpc>
                        <a:spcBef>
                          <a:spcPts val="0"/>
                        </a:spcBef>
                        <a:spcAft>
                          <a:spcPts val="1000"/>
                        </a:spcAft>
                      </a:pPr>
                      <a:r>
                        <a:rPr lang="en-US" sz="1800" b="1" dirty="0">
                          <a:solidFill>
                            <a:schemeClr val="tx1"/>
                          </a:solidFill>
                          <a:latin typeface="Calibri"/>
                          <a:ea typeface="Times New Roman"/>
                          <a:cs typeface="Times New Roman"/>
                        </a:rPr>
                        <a:t> </a:t>
                      </a:r>
                    </a:p>
                  </a:txBody>
                  <a:tcPr marL="0" marR="0" marT="0" marB="0" anchor="ctr"/>
                </a:tc>
              </a:tr>
              <a:tr h="1004899">
                <a:tc vMerge="1">
                  <a:txBody>
                    <a:bodyPr/>
                    <a:lstStyle/>
                    <a:p>
                      <a:endParaRPr lang="en-US"/>
                    </a:p>
                  </a:txBody>
                  <a:tcPr/>
                </a:tc>
                <a:tc>
                  <a:txBody>
                    <a:bodyPr/>
                    <a:lstStyle/>
                    <a:p>
                      <a:pPr marL="0" marR="0" algn="just">
                        <a:lnSpc>
                          <a:spcPct val="115000"/>
                        </a:lnSpc>
                        <a:spcBef>
                          <a:spcPts val="0"/>
                        </a:spcBef>
                        <a:spcAft>
                          <a:spcPts val="0"/>
                        </a:spcAft>
                      </a:pPr>
                      <a:r>
                        <a:rPr lang="en-US" sz="1800" b="1" dirty="0" smtClean="0">
                          <a:solidFill>
                            <a:schemeClr val="tx1"/>
                          </a:solidFill>
                          <a:latin typeface="Times New Roman"/>
                          <a:ea typeface="Times New Roman"/>
                          <a:cs typeface="Times New Roman"/>
                        </a:rPr>
                        <a:t>Not </a:t>
                      </a:r>
                      <a:r>
                        <a:rPr lang="en-US" sz="1800" b="1" dirty="0">
                          <a:solidFill>
                            <a:schemeClr val="tx1"/>
                          </a:solidFill>
                          <a:latin typeface="Times New Roman"/>
                          <a:ea typeface="Times New Roman"/>
                          <a:cs typeface="Times New Roman"/>
                        </a:rPr>
                        <a:t>significant </a:t>
                      </a:r>
                      <a:endParaRPr lang="en-US" sz="1800" b="1" dirty="0" smtClean="0">
                        <a:solidFill>
                          <a:schemeClr val="tx1"/>
                        </a:solidFill>
                        <a:latin typeface="Times New Roman"/>
                        <a:ea typeface="Times New Roman"/>
                        <a:cs typeface="Times New Roman"/>
                      </a:endParaRPr>
                    </a:p>
                    <a:p>
                      <a:pPr marL="0" marR="0" algn="just">
                        <a:lnSpc>
                          <a:spcPct val="115000"/>
                        </a:lnSpc>
                        <a:spcBef>
                          <a:spcPts val="0"/>
                        </a:spcBef>
                        <a:spcAft>
                          <a:spcPts val="0"/>
                        </a:spcAft>
                      </a:pPr>
                      <a:r>
                        <a:rPr lang="en-US" sz="1800" b="1" dirty="0" smtClean="0">
                          <a:solidFill>
                            <a:schemeClr val="tx1"/>
                          </a:solidFill>
                          <a:latin typeface="Times New Roman"/>
                          <a:ea typeface="Times New Roman"/>
                          <a:cs typeface="Times New Roman"/>
                        </a:rPr>
                        <a:t>Accepting Ho</a:t>
                      </a:r>
                    </a:p>
                    <a:p>
                      <a:pPr marL="0" marR="0" algn="just">
                        <a:lnSpc>
                          <a:spcPct val="115000"/>
                        </a:lnSpc>
                        <a:spcBef>
                          <a:spcPts val="0"/>
                        </a:spcBef>
                        <a:spcAft>
                          <a:spcPts val="0"/>
                        </a:spcAft>
                      </a:pPr>
                      <a:r>
                        <a:rPr lang="en-US" sz="1800" b="1" dirty="0" smtClean="0">
                          <a:solidFill>
                            <a:schemeClr val="tx1"/>
                          </a:solidFill>
                          <a:latin typeface="Times New Roman"/>
                          <a:ea typeface="Times New Roman"/>
                          <a:cs typeface="Times New Roman"/>
                        </a:rPr>
                        <a:t>Rejecting</a:t>
                      </a:r>
                      <a:r>
                        <a:rPr lang="en-US" sz="1800" b="1" baseline="0" dirty="0" smtClean="0">
                          <a:solidFill>
                            <a:schemeClr val="tx1"/>
                          </a:solidFill>
                          <a:latin typeface="Times New Roman"/>
                          <a:ea typeface="Times New Roman"/>
                          <a:cs typeface="Times New Roman"/>
                        </a:rPr>
                        <a:t>  </a:t>
                      </a:r>
                      <a:r>
                        <a:rPr lang="en-US" sz="1800" b="1" dirty="0" smtClean="0">
                          <a:solidFill>
                            <a:schemeClr val="tx1"/>
                          </a:solidFill>
                          <a:latin typeface="Times New Roman"/>
                          <a:ea typeface="Times New Roman"/>
                          <a:cs typeface="Times New Roman"/>
                        </a:rPr>
                        <a:t>Hi</a:t>
                      </a:r>
                      <a:endParaRPr lang="en-US" sz="1800" b="1"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1" dirty="0" smtClean="0">
                          <a:solidFill>
                            <a:schemeClr val="tx1"/>
                          </a:solidFill>
                          <a:latin typeface="Calibri"/>
                          <a:ea typeface="Times New Roman"/>
                          <a:cs typeface="Times New Roman"/>
                        </a:rPr>
                        <a:t> No Error</a:t>
                      </a:r>
                      <a:endParaRPr lang="en-US" sz="1800" b="1"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1" dirty="0" smtClean="0">
                          <a:solidFill>
                            <a:schemeClr val="tx1"/>
                          </a:solidFill>
                          <a:latin typeface="Calibri"/>
                          <a:ea typeface="Times New Roman"/>
                          <a:cs typeface="Times New Roman"/>
                        </a:rPr>
                        <a:t>Type 2 Error</a:t>
                      </a:r>
                      <a:endParaRPr lang="en-US" sz="1800" b="1" dirty="0">
                        <a:solidFill>
                          <a:schemeClr val="tx1"/>
                        </a:solidFill>
                        <a:latin typeface="Calibri"/>
                        <a:ea typeface="Times New Roman"/>
                        <a:cs typeface="Times New Roman"/>
                      </a:endParaRPr>
                    </a:p>
                  </a:txBody>
                  <a:tcPr marL="68580" marR="68580" marT="0" marB="0"/>
                </a:tc>
                <a:tc>
                  <a:txBody>
                    <a:bodyPr/>
                    <a:lstStyle/>
                    <a:p>
                      <a:pPr marL="0" marR="0">
                        <a:lnSpc>
                          <a:spcPct val="115000"/>
                        </a:lnSpc>
                        <a:spcBef>
                          <a:spcPts val="0"/>
                        </a:spcBef>
                        <a:spcAft>
                          <a:spcPts val="1000"/>
                        </a:spcAft>
                      </a:pPr>
                      <a:r>
                        <a:rPr lang="en-US" sz="1800" b="1" dirty="0">
                          <a:solidFill>
                            <a:schemeClr val="tx1"/>
                          </a:solidFill>
                          <a:latin typeface="Calibri"/>
                          <a:ea typeface="Times New Roman"/>
                          <a:cs typeface="Times New Roman"/>
                        </a:rPr>
                        <a:t> </a:t>
                      </a:r>
                    </a:p>
                  </a:txBody>
                  <a:tcPr marL="0" marR="0" marT="0" marB="0" anchor="ct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dirty="0" smtClean="0">
                <a:solidFill>
                  <a:srgbClr val="C00000"/>
                </a:solidFill>
              </a:rPr>
              <a:t>Parametric  Vs. Non – Parametric test;</a:t>
            </a:r>
            <a:endParaRPr lang="en-US" sz="3600" dirty="0">
              <a:solidFill>
                <a:srgbClr val="C00000"/>
              </a:solidFill>
            </a:endParaRPr>
          </a:p>
        </p:txBody>
      </p:sp>
      <p:sp>
        <p:nvSpPr>
          <p:cNvPr id="4" name="Text Placeholder 3"/>
          <p:cNvSpPr>
            <a:spLocks noGrp="1"/>
          </p:cNvSpPr>
          <p:nvPr>
            <p:ph type="body" idx="1"/>
          </p:nvPr>
        </p:nvSpPr>
        <p:spPr/>
        <p:txBody>
          <a:bodyPr/>
          <a:lstStyle/>
          <a:p>
            <a:r>
              <a:rPr lang="en-US" dirty="0" smtClean="0"/>
              <a:t>Parametric test </a:t>
            </a:r>
            <a:endParaRPr lang="en-US" dirty="0"/>
          </a:p>
        </p:txBody>
      </p:sp>
      <p:sp>
        <p:nvSpPr>
          <p:cNvPr id="5" name="Content Placeholder 4"/>
          <p:cNvSpPr>
            <a:spLocks noGrp="1"/>
          </p:cNvSpPr>
          <p:nvPr>
            <p:ph sz="half" idx="2"/>
          </p:nvPr>
        </p:nvSpPr>
        <p:spPr/>
        <p:txBody>
          <a:bodyPr>
            <a:normAutofit lnSpcReduction="10000"/>
          </a:bodyPr>
          <a:lstStyle/>
          <a:p>
            <a:r>
              <a:rPr lang="en-US" dirty="0" smtClean="0"/>
              <a:t>Based on assumptions that data follow normal distribution or normal family of distribution.</a:t>
            </a:r>
          </a:p>
          <a:p>
            <a:r>
              <a:rPr lang="en-US" dirty="0" smtClean="0"/>
              <a:t>Estimate parameter of underlying normal distribution.</a:t>
            </a:r>
          </a:p>
          <a:p>
            <a:pPr>
              <a:buNone/>
            </a:pPr>
            <a:endParaRPr lang="en-US" dirty="0" smtClean="0"/>
          </a:p>
          <a:p>
            <a:r>
              <a:rPr lang="en-US" dirty="0" smtClean="0"/>
              <a:t>Significance of difference known</a:t>
            </a:r>
          </a:p>
          <a:p>
            <a:endParaRPr lang="en-US" dirty="0"/>
          </a:p>
        </p:txBody>
      </p:sp>
      <p:sp>
        <p:nvSpPr>
          <p:cNvPr id="6" name="Text Placeholder 5"/>
          <p:cNvSpPr>
            <a:spLocks noGrp="1"/>
          </p:cNvSpPr>
          <p:nvPr>
            <p:ph type="body" sz="quarter" idx="3"/>
          </p:nvPr>
        </p:nvSpPr>
        <p:spPr/>
        <p:txBody>
          <a:bodyPr/>
          <a:lstStyle/>
          <a:p>
            <a:r>
              <a:rPr lang="en-US" dirty="0" smtClean="0"/>
              <a:t>Non parametric test</a:t>
            </a:r>
            <a:endParaRPr lang="en-US" dirty="0"/>
          </a:p>
        </p:txBody>
      </p:sp>
      <p:sp>
        <p:nvSpPr>
          <p:cNvPr id="7" name="Content Placeholder 6"/>
          <p:cNvSpPr>
            <a:spLocks noGrp="1"/>
          </p:cNvSpPr>
          <p:nvPr>
            <p:ph sz="quarter" idx="4"/>
          </p:nvPr>
        </p:nvSpPr>
        <p:spPr/>
        <p:txBody>
          <a:bodyPr/>
          <a:lstStyle/>
          <a:p>
            <a:r>
              <a:rPr lang="en-US" dirty="0" smtClean="0"/>
              <a:t>Variable under study don’t follow normal distribution or any other distribution of normal family.</a:t>
            </a:r>
          </a:p>
          <a:p>
            <a:endParaRPr lang="en-US" dirty="0" smtClean="0"/>
          </a:p>
          <a:p>
            <a:r>
              <a:rPr lang="en-US" dirty="0" smtClean="0"/>
              <a:t>Association can be estimated.</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609600"/>
          </a:xfrm>
        </p:spPr>
        <p:txBody>
          <a:bodyPr>
            <a:noAutofit/>
          </a:bodyPr>
          <a:lstStyle/>
          <a:p>
            <a:pPr algn="l"/>
            <a:r>
              <a:rPr lang="en-US" sz="3600" b="1" dirty="0">
                <a:solidFill>
                  <a:srgbClr val="C00000"/>
                </a:solidFill>
              </a:rPr>
              <a:t>P – Value:</a:t>
            </a:r>
            <a:r>
              <a:rPr lang="en-US" sz="3600" dirty="0">
                <a:solidFill>
                  <a:srgbClr val="C00000"/>
                </a:solidFill>
              </a:rPr>
              <a:t/>
            </a:r>
            <a:br>
              <a:rPr lang="en-US" sz="3600" dirty="0">
                <a:solidFill>
                  <a:srgbClr val="C00000"/>
                </a:solidFill>
              </a:rPr>
            </a:br>
            <a:endParaRPr lang="en-US" sz="3600" dirty="0">
              <a:solidFill>
                <a:srgbClr val="C00000"/>
              </a:solidFill>
            </a:endParaRPr>
          </a:p>
        </p:txBody>
      </p:sp>
      <p:sp>
        <p:nvSpPr>
          <p:cNvPr id="3" name="Content Placeholder 2"/>
          <p:cNvSpPr>
            <a:spLocks noGrp="1"/>
          </p:cNvSpPr>
          <p:nvPr>
            <p:ph idx="1"/>
          </p:nvPr>
        </p:nvSpPr>
        <p:spPr>
          <a:xfrm>
            <a:off x="457200" y="1066800"/>
            <a:ext cx="8229600" cy="5562600"/>
          </a:xfrm>
        </p:spPr>
        <p:txBody>
          <a:bodyPr>
            <a:noAutofit/>
          </a:bodyPr>
          <a:lstStyle/>
          <a:p>
            <a:r>
              <a:rPr lang="en-US" sz="2000" dirty="0" smtClean="0"/>
              <a:t>P value provides significant departure  or some degree of evidence against null hypothesis.</a:t>
            </a:r>
          </a:p>
          <a:p>
            <a:r>
              <a:rPr lang="en-US" sz="2000" dirty="0" smtClean="0"/>
              <a:t>P </a:t>
            </a:r>
            <a:r>
              <a:rPr lang="en-US" sz="2000" dirty="0"/>
              <a:t>value </a:t>
            </a:r>
            <a:r>
              <a:rPr lang="en-US" sz="2000" dirty="0" smtClean="0"/>
              <a:t>derived </a:t>
            </a:r>
            <a:r>
              <a:rPr lang="en-US" sz="2000" dirty="0"/>
              <a:t>from </a:t>
            </a:r>
            <a:r>
              <a:rPr lang="en-US" sz="2000" dirty="0" smtClean="0"/>
              <a:t>statistical </a:t>
            </a:r>
            <a:r>
              <a:rPr lang="en-US" sz="2000" dirty="0"/>
              <a:t>tests </a:t>
            </a:r>
            <a:r>
              <a:rPr lang="en-US" sz="2000" dirty="0" smtClean="0"/>
              <a:t>depend </a:t>
            </a:r>
            <a:r>
              <a:rPr lang="en-US" sz="2000" dirty="0"/>
              <a:t>on the size and direction of the effect. </a:t>
            </a:r>
            <a:endParaRPr lang="en-US" sz="2000" dirty="0" smtClean="0"/>
          </a:p>
          <a:p>
            <a:r>
              <a:rPr lang="en-US" sz="2000" dirty="0"/>
              <a:t> P &lt; 0.05 </a:t>
            </a:r>
            <a:r>
              <a:rPr lang="en-US" sz="2000" dirty="0" smtClean="0"/>
              <a:t> =  significant  =  1.96 </a:t>
            </a:r>
            <a:r>
              <a:rPr lang="en-US" sz="2000" dirty="0"/>
              <a:t>Std. Error </a:t>
            </a:r>
            <a:r>
              <a:rPr lang="en-US" sz="2000" dirty="0" smtClean="0"/>
              <a:t>= </a:t>
            </a:r>
            <a:r>
              <a:rPr lang="en-US" sz="2000" dirty="0"/>
              <a:t>95% Confidence Interval.</a:t>
            </a:r>
          </a:p>
          <a:p>
            <a:r>
              <a:rPr lang="en-US" sz="2000" dirty="0" smtClean="0"/>
              <a:t> </a:t>
            </a:r>
            <a:r>
              <a:rPr lang="en-US" sz="2000" dirty="0"/>
              <a:t>P </a:t>
            </a:r>
            <a:r>
              <a:rPr lang="en-US" sz="2000" dirty="0" smtClean="0"/>
              <a:t>&lt; 0.01  or p &lt; .</a:t>
            </a:r>
            <a:r>
              <a:rPr lang="en-US" sz="2000" dirty="0"/>
              <a:t>001 </a:t>
            </a:r>
            <a:r>
              <a:rPr lang="en-US" sz="2000" dirty="0" smtClean="0"/>
              <a:t>=  highly </a:t>
            </a:r>
            <a:r>
              <a:rPr lang="en-US" sz="2000" dirty="0"/>
              <a:t>significant </a:t>
            </a:r>
            <a:r>
              <a:rPr lang="en-US" sz="2000" dirty="0" smtClean="0"/>
              <a:t> = 99</a:t>
            </a:r>
            <a:r>
              <a:rPr lang="en-US" sz="2000" dirty="0"/>
              <a:t>% and 99.9% </a:t>
            </a:r>
            <a:r>
              <a:rPr lang="en-US" sz="2000" dirty="0" smtClean="0"/>
              <a:t>Confidence Interval.</a:t>
            </a:r>
            <a:endParaRPr lang="en-US" sz="2000" dirty="0"/>
          </a:p>
          <a:p>
            <a:r>
              <a:rPr lang="en-US" sz="2000" dirty="0" smtClean="0"/>
              <a:t>The </a:t>
            </a:r>
            <a:r>
              <a:rPr lang="en-US" sz="2000" dirty="0"/>
              <a:t>Non Significant departure doesn’t provide the positive evidence in favour of hypothesis.</a:t>
            </a:r>
          </a:p>
          <a:p>
            <a:r>
              <a:rPr lang="en-US" sz="2000" dirty="0" smtClean="0"/>
              <a:t>Dependent on Sample Size.</a:t>
            </a:r>
          </a:p>
          <a:p>
            <a:r>
              <a:rPr lang="en-US" sz="2000" dirty="0" smtClean="0">
                <a:latin typeface="Century" pitchFamily="18" charset="0"/>
              </a:rPr>
              <a:t>If  P &gt; alpha, calculate the power</a:t>
            </a:r>
          </a:p>
          <a:p>
            <a:pPr lvl="1" algn="just" eaLnBrk="0" hangingPunct="0"/>
            <a:r>
              <a:rPr lang="en-US" sz="1800" dirty="0" smtClean="0">
                <a:latin typeface="Century" pitchFamily="18" charset="0"/>
              </a:rPr>
              <a:t> If power &lt; 80% -  The difference could not be detected; repeat the study with deficit number of study subjects.</a:t>
            </a:r>
          </a:p>
          <a:p>
            <a:pPr lvl="1" algn="just" eaLnBrk="0" hangingPunct="0"/>
            <a:r>
              <a:rPr lang="en-US" sz="1800" dirty="0" smtClean="0">
                <a:latin typeface="Century" pitchFamily="18" charset="0"/>
              </a:rPr>
              <a:t>If power </a:t>
            </a:r>
            <a:r>
              <a:rPr lang="en-US" sz="1800" dirty="0" smtClean="0">
                <a:latin typeface="Century" pitchFamily="18" charset="0"/>
                <a:cs typeface="Times New Roman" pitchFamily="18" charset="0"/>
              </a:rPr>
              <a:t>≥</a:t>
            </a:r>
            <a:r>
              <a:rPr lang="en-US" sz="1800" dirty="0" smtClean="0">
                <a:latin typeface="Century" pitchFamily="18" charset="0"/>
              </a:rPr>
              <a:t> 80 % - The difference between groups is not statistically significant.</a:t>
            </a:r>
            <a:endParaRPr lang="en-US" sz="1800" i="1" dirty="0" smtClean="0">
              <a:latin typeface="Century" pitchFamily="18" charset="0"/>
            </a:endParaRPr>
          </a:p>
          <a:p>
            <a:pPr lvl="1"/>
            <a:endParaRPr lang="en-US" sz="2000" dirty="0" smtClean="0"/>
          </a:p>
          <a:p>
            <a:pPr>
              <a:buNone/>
            </a:pPr>
            <a:endParaRPr lang="en-US" sz="2000" dirty="0"/>
          </a:p>
          <a:p>
            <a:endParaRPr lang="en-US"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3200" b="1" dirty="0" smtClean="0">
                <a:solidFill>
                  <a:srgbClr val="C00000"/>
                </a:solidFill>
              </a:rPr>
              <a:t>One Sided ( One  tailed) Vs. Two Sided (two tailed) :</a:t>
            </a:r>
            <a:r>
              <a:rPr lang="en-US" sz="3200" dirty="0" smtClean="0">
                <a:solidFill>
                  <a:srgbClr val="C00000"/>
                </a:solidFill>
              </a:rPr>
              <a:t/>
            </a:r>
            <a:br>
              <a:rPr lang="en-US" sz="3200" dirty="0" smtClean="0">
                <a:solidFill>
                  <a:srgbClr val="C00000"/>
                </a:solidFill>
              </a:rPr>
            </a:br>
            <a:endParaRPr lang="en-US" sz="3200" dirty="0">
              <a:solidFill>
                <a:srgbClr val="C00000"/>
              </a:solidFill>
            </a:endParaRPr>
          </a:p>
        </p:txBody>
      </p:sp>
      <p:sp>
        <p:nvSpPr>
          <p:cNvPr id="3" name="Content Placeholder 2"/>
          <p:cNvSpPr>
            <a:spLocks noGrp="1"/>
          </p:cNvSpPr>
          <p:nvPr>
            <p:ph idx="1"/>
          </p:nvPr>
        </p:nvSpPr>
        <p:spPr>
          <a:xfrm>
            <a:off x="457200" y="1143000"/>
            <a:ext cx="8229600" cy="5334000"/>
          </a:xfrm>
        </p:spPr>
        <p:txBody>
          <a:bodyPr>
            <a:noAutofit/>
          </a:bodyPr>
          <a:lstStyle/>
          <a:p>
            <a:r>
              <a:rPr lang="en-US" sz="2400" b="1" dirty="0"/>
              <a:t> </a:t>
            </a:r>
            <a:r>
              <a:rPr lang="en-US" sz="2400" b="1" dirty="0" smtClean="0"/>
              <a:t>Two </a:t>
            </a:r>
            <a:r>
              <a:rPr lang="en-US" sz="2400" b="1" dirty="0"/>
              <a:t>Sided test:</a:t>
            </a:r>
            <a:endParaRPr lang="en-US" sz="2400" dirty="0"/>
          </a:p>
          <a:p>
            <a:pPr>
              <a:buNone/>
            </a:pPr>
            <a:r>
              <a:rPr lang="en-US" sz="2400" dirty="0" smtClean="0"/>
              <a:t>     Significantly </a:t>
            </a:r>
            <a:r>
              <a:rPr lang="en-US" sz="2400" dirty="0"/>
              <a:t>large departure from Null Hypothesis in either direction will be judged by significance</a:t>
            </a:r>
            <a:r>
              <a:rPr lang="en-US" sz="2400" dirty="0" smtClean="0"/>
              <a:t>.</a:t>
            </a:r>
            <a:endParaRPr lang="en-US" sz="2400" dirty="0"/>
          </a:p>
          <a:p>
            <a:r>
              <a:rPr lang="en-US" sz="2400" b="1" dirty="0"/>
              <a:t>One Sided Test:</a:t>
            </a:r>
            <a:endParaRPr lang="en-US" sz="2400" dirty="0"/>
          </a:p>
          <a:p>
            <a:pPr>
              <a:buNone/>
            </a:pPr>
            <a:r>
              <a:rPr lang="en-US" sz="2400" dirty="0" smtClean="0"/>
              <a:t>     Is </a:t>
            </a:r>
            <a:r>
              <a:rPr lang="en-US" sz="2400" dirty="0"/>
              <a:t>used we are interested in measuring the departure in only one particular direction</a:t>
            </a:r>
            <a:r>
              <a:rPr lang="en-US" sz="2400" dirty="0" smtClean="0"/>
              <a:t>.</a:t>
            </a:r>
            <a:r>
              <a:rPr lang="en-US" sz="2400" dirty="0"/>
              <a:t> </a:t>
            </a:r>
          </a:p>
          <a:p>
            <a:r>
              <a:rPr lang="en-US" sz="2400" dirty="0"/>
              <a:t>A one sided test at level P is same as two sided test at level 2P.</a:t>
            </a:r>
          </a:p>
          <a:p>
            <a:r>
              <a:rPr lang="en-US" sz="2400" dirty="0" smtClean="0"/>
              <a:t>Example:  test to compare population mean of two group A and B </a:t>
            </a:r>
          </a:p>
          <a:p>
            <a:pPr lvl="1"/>
            <a:r>
              <a:rPr lang="en-US" sz="2000" dirty="0" smtClean="0"/>
              <a:t>Alternate Hypothesis mean of A &gt; mean of B. – One tailed test.</a:t>
            </a:r>
          </a:p>
          <a:p>
            <a:pPr lvl="1"/>
            <a:r>
              <a:rPr lang="en-US" sz="2000" dirty="0" smtClean="0"/>
              <a:t> Alternate Hypothesis Mean of B &gt; mean of  A &gt; mean of B. – two tailed test.</a:t>
            </a:r>
          </a:p>
          <a:p>
            <a:pPr lvl="1"/>
            <a:endParaRPr lang="en-US" sz="2000" dirty="0"/>
          </a:p>
          <a:p>
            <a:endParaRPr lang="en-US"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92162"/>
          </a:xfrm>
        </p:spPr>
        <p:txBody>
          <a:bodyPr>
            <a:noAutofit/>
          </a:bodyPr>
          <a:lstStyle/>
          <a:p>
            <a:pPr algn="l"/>
            <a:r>
              <a:rPr lang="en-US" sz="3200" dirty="0"/>
              <a:t> </a:t>
            </a:r>
            <a:r>
              <a:rPr lang="en-US" sz="3200" dirty="0" smtClean="0"/>
              <a:t/>
            </a:r>
            <a:br>
              <a:rPr lang="en-US" sz="3200" dirty="0" smtClean="0"/>
            </a:br>
            <a:r>
              <a:rPr lang="en-US" sz="3200" b="1" dirty="0" smtClean="0">
                <a:solidFill>
                  <a:srgbClr val="C00000"/>
                </a:solidFill>
              </a:rPr>
              <a:t>STEPS</a:t>
            </a:r>
            <a:r>
              <a:rPr lang="en-US" sz="3200" dirty="0" smtClean="0"/>
              <a:t> :</a:t>
            </a:r>
            <a:r>
              <a:rPr lang="en-US" sz="3200" dirty="0"/>
              <a:t/>
            </a:r>
            <a:br>
              <a:rPr lang="en-US" sz="3200" dirty="0"/>
            </a:br>
            <a:endParaRPr lang="en-US" sz="3200" dirty="0"/>
          </a:p>
        </p:txBody>
      </p:sp>
      <p:sp>
        <p:nvSpPr>
          <p:cNvPr id="3" name="Content Placeholder 2"/>
          <p:cNvSpPr>
            <a:spLocks noGrp="1"/>
          </p:cNvSpPr>
          <p:nvPr>
            <p:ph idx="1"/>
          </p:nvPr>
        </p:nvSpPr>
        <p:spPr>
          <a:xfrm>
            <a:off x="457200" y="762000"/>
            <a:ext cx="8229600" cy="5562600"/>
          </a:xfrm>
        </p:spPr>
        <p:txBody>
          <a:bodyPr>
            <a:noAutofit/>
          </a:bodyPr>
          <a:lstStyle/>
          <a:p>
            <a:pPr lvl="0"/>
            <a:r>
              <a:rPr lang="en-US" sz="2400" dirty="0" smtClean="0"/>
              <a:t>Defining the research question.</a:t>
            </a:r>
            <a:endParaRPr lang="en-US" sz="2400" dirty="0"/>
          </a:p>
          <a:p>
            <a:pPr lvl="0"/>
            <a:r>
              <a:rPr lang="en-US" sz="2400" dirty="0" smtClean="0"/>
              <a:t>Null </a:t>
            </a:r>
            <a:r>
              <a:rPr lang="en-US" sz="2400" dirty="0"/>
              <a:t>Hypothesis (H</a:t>
            </a:r>
            <a:r>
              <a:rPr lang="en-US" sz="2400" baseline="-25000" dirty="0"/>
              <a:t>0</a:t>
            </a:r>
            <a:r>
              <a:rPr lang="en-US" sz="2400" dirty="0"/>
              <a:t>) - there is no difference between the group.</a:t>
            </a:r>
          </a:p>
          <a:p>
            <a:pPr lvl="0"/>
            <a:r>
              <a:rPr lang="en-US" sz="2400" dirty="0" smtClean="0"/>
              <a:t>Alternative </a:t>
            </a:r>
            <a:r>
              <a:rPr lang="en-US" sz="2400" dirty="0"/>
              <a:t>hypothesis (H</a:t>
            </a:r>
            <a:r>
              <a:rPr lang="en-US" sz="2400" baseline="-25000" dirty="0"/>
              <a:t>1</a:t>
            </a:r>
            <a:r>
              <a:rPr lang="en-US" sz="2400" dirty="0"/>
              <a:t>) – there is some difference between the groups.</a:t>
            </a:r>
          </a:p>
          <a:p>
            <a:pPr lvl="0"/>
            <a:r>
              <a:rPr lang="en-US" sz="2400" dirty="0" smtClean="0"/>
              <a:t>Selecting </a:t>
            </a:r>
            <a:r>
              <a:rPr lang="en-US" sz="2400" dirty="0"/>
              <a:t>appropriate </a:t>
            </a:r>
            <a:r>
              <a:rPr lang="en-US" sz="2400" dirty="0" smtClean="0"/>
              <a:t>test. </a:t>
            </a:r>
          </a:p>
          <a:p>
            <a:pPr lvl="0"/>
            <a:r>
              <a:rPr lang="en-US" sz="2400" dirty="0" smtClean="0"/>
              <a:t>Calculation </a:t>
            </a:r>
            <a:r>
              <a:rPr lang="en-US" sz="2400" dirty="0"/>
              <a:t>of test criteria (c</a:t>
            </a:r>
            <a:r>
              <a:rPr lang="en-US" sz="2400" dirty="0" smtClean="0"/>
              <a:t>).</a:t>
            </a:r>
            <a:endParaRPr lang="en-US" sz="2400" dirty="0"/>
          </a:p>
          <a:p>
            <a:pPr lvl="0"/>
            <a:r>
              <a:rPr lang="en-US" sz="2400" dirty="0"/>
              <a:t>Deciding the acceptable level of significance (α). Usually </a:t>
            </a:r>
            <a:r>
              <a:rPr lang="en-US" sz="2400" dirty="0" smtClean="0"/>
              <a:t>0.05 </a:t>
            </a:r>
            <a:r>
              <a:rPr lang="en-US" sz="2400" dirty="0"/>
              <a:t>(5%).</a:t>
            </a:r>
          </a:p>
          <a:p>
            <a:pPr lvl="0"/>
            <a:r>
              <a:rPr lang="en-US" sz="2400" dirty="0"/>
              <a:t>Compare the test criteria with theoretical value </a:t>
            </a:r>
            <a:r>
              <a:rPr lang="en-US" sz="2400" dirty="0" smtClean="0"/>
              <a:t>at α.</a:t>
            </a:r>
            <a:endParaRPr lang="en-US" sz="2400" dirty="0"/>
          </a:p>
          <a:p>
            <a:pPr lvl="0"/>
            <a:r>
              <a:rPr lang="en-US" sz="2400" dirty="0" smtClean="0"/>
              <a:t>Accepting Null Hypothesis or Alternative Hypothesis.</a:t>
            </a:r>
          </a:p>
          <a:p>
            <a:pPr lvl="0"/>
            <a:r>
              <a:rPr lang="en-US" sz="2400" dirty="0" smtClean="0"/>
              <a:t>Inference</a:t>
            </a:r>
            <a:r>
              <a:rPr lang="en-US" sz="2400" dirty="0"/>
              <a:t>.</a:t>
            </a:r>
          </a:p>
          <a:p>
            <a:pPr>
              <a:buNone/>
            </a:pP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linds(horizontal)">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linds(horizontal)">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24800" cy="868362"/>
          </a:xfrm>
        </p:spPr>
        <p:txBody>
          <a:bodyPr>
            <a:normAutofit/>
          </a:bodyPr>
          <a:lstStyle/>
          <a:p>
            <a:pPr algn="l"/>
            <a:r>
              <a:rPr lang="en-US" sz="3600" b="1" dirty="0">
                <a:solidFill>
                  <a:srgbClr val="C00000"/>
                </a:solidFill>
              </a:rPr>
              <a:t>Common </a:t>
            </a:r>
            <a:r>
              <a:rPr lang="en-US" sz="3600" b="1" dirty="0" smtClean="0">
                <a:solidFill>
                  <a:srgbClr val="C00000"/>
                </a:solidFill>
              </a:rPr>
              <a:t>concerns:</a:t>
            </a:r>
            <a:endParaRPr lang="en-US" sz="3600" dirty="0">
              <a:solidFill>
                <a:srgbClr val="C00000"/>
              </a:solidFill>
            </a:endParaRPr>
          </a:p>
        </p:txBody>
      </p:sp>
      <p:sp>
        <p:nvSpPr>
          <p:cNvPr id="3" name="Content Placeholder 2"/>
          <p:cNvSpPr>
            <a:spLocks noGrp="1"/>
          </p:cNvSpPr>
          <p:nvPr>
            <p:ph idx="1"/>
          </p:nvPr>
        </p:nvSpPr>
        <p:spPr>
          <a:xfrm>
            <a:off x="457200" y="1219200"/>
            <a:ext cx="8229600" cy="5029200"/>
          </a:xfrm>
        </p:spPr>
        <p:txBody>
          <a:bodyPr>
            <a:normAutofit/>
          </a:bodyPr>
          <a:lstStyle/>
          <a:p>
            <a:pPr lvl="0">
              <a:lnSpc>
                <a:spcPct val="150000"/>
              </a:lnSpc>
            </a:pPr>
            <a:r>
              <a:rPr lang="en-US" sz="2400" dirty="0"/>
              <a:t>Sample mean </a:t>
            </a:r>
            <a:r>
              <a:rPr lang="en-US" sz="2400" dirty="0" smtClean="0"/>
              <a:t>and</a:t>
            </a:r>
            <a:r>
              <a:rPr lang="en-US" sz="2400" dirty="0" smtClean="0"/>
              <a:t> </a:t>
            </a:r>
            <a:r>
              <a:rPr lang="en-US" sz="2400" dirty="0"/>
              <a:t>Population mean</a:t>
            </a:r>
          </a:p>
          <a:p>
            <a:pPr lvl="0">
              <a:lnSpc>
                <a:spcPct val="150000"/>
              </a:lnSpc>
            </a:pPr>
            <a:r>
              <a:rPr lang="en-US" sz="2400" dirty="0"/>
              <a:t>Two or more sample mean.</a:t>
            </a:r>
          </a:p>
          <a:p>
            <a:pPr lvl="0">
              <a:lnSpc>
                <a:spcPct val="150000"/>
              </a:lnSpc>
            </a:pPr>
            <a:r>
              <a:rPr lang="en-US" sz="2400" dirty="0"/>
              <a:t>Sample Proportion (percentage) vs. Population proportion (percentages).</a:t>
            </a:r>
          </a:p>
          <a:p>
            <a:pPr lvl="0">
              <a:lnSpc>
                <a:spcPct val="150000"/>
              </a:lnSpc>
            </a:pPr>
            <a:r>
              <a:rPr lang="en-US" sz="2400" dirty="0"/>
              <a:t>Two or more Sample Proportion (percentages).</a:t>
            </a:r>
          </a:p>
          <a:p>
            <a:pPr lvl="0">
              <a:lnSpc>
                <a:spcPct val="150000"/>
              </a:lnSpc>
            </a:pPr>
            <a:r>
              <a:rPr lang="en-US" sz="2400" dirty="0"/>
              <a:t>Sample Correlation Coefficient vs. population correlation coefficient.</a:t>
            </a:r>
          </a:p>
          <a:p>
            <a:pPr lvl="0">
              <a:lnSpc>
                <a:spcPct val="150000"/>
              </a:lnSpc>
            </a:pPr>
            <a:r>
              <a:rPr lang="en-US" sz="2400" dirty="0"/>
              <a:t>Two sample correlation coefficient.</a:t>
            </a:r>
          </a:p>
          <a:p>
            <a:pPr>
              <a:lnSpc>
                <a:spcPct val="150000"/>
              </a:lnSpc>
            </a:pPr>
            <a:endParaRPr lang="en-US"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a:bodyPr>
          <a:lstStyle/>
          <a:p>
            <a:pPr algn="l"/>
            <a:r>
              <a:rPr lang="en-US" sz="3600" b="1" dirty="0" smtClean="0">
                <a:solidFill>
                  <a:srgbClr val="C00000"/>
                </a:solidFill>
              </a:rPr>
              <a:t>Why test of significance?</a:t>
            </a:r>
            <a:endParaRPr lang="en-US" sz="3600" b="1" dirty="0">
              <a:solidFill>
                <a:srgbClr val="C00000"/>
              </a:solidFill>
            </a:endParaRPr>
          </a:p>
        </p:txBody>
      </p:sp>
      <p:sp>
        <p:nvSpPr>
          <p:cNvPr id="3" name="Content Placeholder 2"/>
          <p:cNvSpPr>
            <a:spLocks noGrp="1"/>
          </p:cNvSpPr>
          <p:nvPr>
            <p:ph idx="1"/>
          </p:nvPr>
        </p:nvSpPr>
        <p:spPr>
          <a:xfrm>
            <a:off x="457200" y="1371600"/>
            <a:ext cx="8229600" cy="4953000"/>
          </a:xfrm>
        </p:spPr>
        <p:txBody>
          <a:bodyPr>
            <a:noAutofit/>
          </a:bodyPr>
          <a:lstStyle/>
          <a:p>
            <a:pPr algn="just" eaLnBrk="0" hangingPunct="0">
              <a:buFont typeface="Arial" charset="0"/>
              <a:buChar char="•"/>
            </a:pPr>
            <a:r>
              <a:rPr lang="en-US" sz="2000" dirty="0" smtClean="0"/>
              <a:t>Testing SAMPLE  and  commenting on  POPULATION.</a:t>
            </a:r>
          </a:p>
          <a:p>
            <a:pPr algn="just" eaLnBrk="0" hangingPunct="0">
              <a:buNone/>
            </a:pPr>
            <a:endParaRPr lang="en-US" sz="2000" dirty="0" smtClean="0"/>
          </a:p>
          <a:p>
            <a:pPr algn="just" eaLnBrk="0" hangingPunct="0">
              <a:buFont typeface="Arial" charset="0"/>
              <a:buChar char="•"/>
            </a:pPr>
            <a:r>
              <a:rPr lang="en-US" sz="2000" dirty="0" smtClean="0"/>
              <a:t>Two different SAMPLES (group means) from same or different POPULATIONS (from which the samples were drawn)?</a:t>
            </a:r>
          </a:p>
          <a:p>
            <a:pPr algn="just" eaLnBrk="0" hangingPunct="0">
              <a:buFont typeface="Arial" charset="0"/>
              <a:buChar char="•"/>
            </a:pPr>
            <a:endParaRPr lang="en-US" sz="2000" dirty="0" smtClean="0"/>
          </a:p>
          <a:p>
            <a:pPr algn="just" eaLnBrk="0" hangingPunct="0">
              <a:buFont typeface="Arial" charset="0"/>
              <a:buChar char="•"/>
            </a:pPr>
            <a:r>
              <a:rPr lang="en-US" sz="2000" dirty="0" smtClean="0"/>
              <a:t>Is the difference obtained TRUE or  by chance alone? </a:t>
            </a:r>
          </a:p>
          <a:p>
            <a:pPr algn="just" eaLnBrk="0" hangingPunct="0">
              <a:buFont typeface="Arial" charset="0"/>
              <a:buChar char="•"/>
            </a:pPr>
            <a:endParaRPr lang="en-US" sz="2000" dirty="0" smtClean="0"/>
          </a:p>
          <a:p>
            <a:pPr algn="just" eaLnBrk="0" hangingPunct="0">
              <a:buFont typeface="Arial" charset="0"/>
              <a:buChar char="•"/>
            </a:pPr>
            <a:r>
              <a:rPr lang="en-US" sz="2000" dirty="0" smtClean="0"/>
              <a:t>Will another set of samples be also different?</a:t>
            </a:r>
          </a:p>
          <a:p>
            <a:pPr algn="just" eaLnBrk="0" hangingPunct="0">
              <a:buFont typeface="Arial" charset="0"/>
              <a:buChar char="•"/>
            </a:pPr>
            <a:endParaRPr lang="en-US" sz="700" dirty="0" smtClean="0"/>
          </a:p>
          <a:p>
            <a:pPr algn="just" eaLnBrk="0" hangingPunct="0">
              <a:buFont typeface="Arial" charset="0"/>
              <a:buChar char="•"/>
            </a:pPr>
            <a:endParaRPr lang="en-US" sz="700" dirty="0" smtClean="0"/>
          </a:p>
          <a:p>
            <a:pPr algn="just" eaLnBrk="0" hangingPunct="0">
              <a:buFont typeface="Arial" charset="0"/>
              <a:buChar char="•"/>
            </a:pPr>
            <a:endParaRPr lang="en-US" sz="700" dirty="0" smtClean="0"/>
          </a:p>
          <a:p>
            <a:pPr algn="just" eaLnBrk="0" hangingPunct="0">
              <a:buFont typeface="Arial" charset="0"/>
              <a:buChar char="•"/>
            </a:pPr>
            <a:r>
              <a:rPr lang="en-US" sz="2000" dirty="0" smtClean="0"/>
              <a:t>Significance Testing -  Deals with answer to above Questions. </a:t>
            </a:r>
            <a:endParaRPr lang="en-US" sz="3600" dirty="0" smtClean="0"/>
          </a:p>
          <a:p>
            <a:pPr algn="just"/>
            <a:endParaRPr lang="en-US"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533400"/>
          </a:xfrm>
        </p:spPr>
        <p:txBody>
          <a:bodyPr>
            <a:noAutofit/>
          </a:bodyPr>
          <a:lstStyle/>
          <a:p>
            <a:pPr algn="l"/>
            <a:r>
              <a:rPr lang="en-US" sz="3200" b="1" dirty="0">
                <a:solidFill>
                  <a:srgbClr val="C00000"/>
                </a:solidFill>
              </a:rPr>
              <a:t>Standard</a:t>
            </a:r>
            <a:r>
              <a:rPr lang="en-US" sz="3200" b="1" dirty="0"/>
              <a:t> </a:t>
            </a:r>
            <a:r>
              <a:rPr lang="en-US" sz="3200" b="1" dirty="0">
                <a:solidFill>
                  <a:srgbClr val="C00000"/>
                </a:solidFill>
              </a:rPr>
              <a:t>Normal Deviate (Z) test</a:t>
            </a:r>
            <a:r>
              <a:rPr lang="en-US" sz="3200" dirty="0"/>
              <a:t/>
            </a:r>
            <a:br>
              <a:rPr lang="en-US" sz="3200" dirty="0"/>
            </a:br>
            <a:endParaRPr lang="en-US" sz="3200" dirty="0"/>
          </a:p>
        </p:txBody>
      </p:sp>
      <p:sp>
        <p:nvSpPr>
          <p:cNvPr id="3" name="Content Placeholder 2"/>
          <p:cNvSpPr>
            <a:spLocks noGrp="1"/>
          </p:cNvSpPr>
          <p:nvPr>
            <p:ph idx="1"/>
          </p:nvPr>
        </p:nvSpPr>
        <p:spPr>
          <a:xfrm>
            <a:off x="457200" y="990600"/>
            <a:ext cx="8229600" cy="5135563"/>
          </a:xfrm>
        </p:spPr>
        <p:txBody>
          <a:bodyPr>
            <a:normAutofit/>
          </a:bodyPr>
          <a:lstStyle/>
          <a:p>
            <a:pPr>
              <a:lnSpc>
                <a:spcPct val="150000"/>
              </a:lnSpc>
            </a:pPr>
            <a:r>
              <a:rPr lang="en-US" sz="2800" b="1" dirty="0"/>
              <a:t>Assumptions:</a:t>
            </a:r>
            <a:endParaRPr lang="en-US" sz="2800" dirty="0"/>
          </a:p>
          <a:p>
            <a:pPr lvl="1">
              <a:lnSpc>
                <a:spcPct val="150000"/>
              </a:lnSpc>
              <a:buFont typeface="Wingdings" pitchFamily="2" charset="2"/>
              <a:buChar char="§"/>
            </a:pPr>
            <a:r>
              <a:rPr lang="en-US" sz="2400" dirty="0"/>
              <a:t>Samples are selected randomly.</a:t>
            </a:r>
            <a:endParaRPr lang="en-US" sz="2000" dirty="0"/>
          </a:p>
          <a:p>
            <a:pPr lvl="1">
              <a:lnSpc>
                <a:spcPct val="150000"/>
              </a:lnSpc>
              <a:buFont typeface="Wingdings" pitchFamily="2" charset="2"/>
              <a:buChar char="§"/>
            </a:pPr>
            <a:r>
              <a:rPr lang="en-US" sz="2400" dirty="0"/>
              <a:t>Quantitative data.</a:t>
            </a:r>
            <a:endParaRPr lang="en-US" sz="2000" dirty="0"/>
          </a:p>
          <a:p>
            <a:pPr lvl="1">
              <a:lnSpc>
                <a:spcPct val="150000"/>
              </a:lnSpc>
              <a:buFont typeface="Wingdings" pitchFamily="2" charset="2"/>
              <a:buChar char="§"/>
            </a:pPr>
            <a:r>
              <a:rPr lang="en-US" sz="2400" dirty="0" smtClean="0"/>
              <a:t>Variable follow </a:t>
            </a:r>
            <a:r>
              <a:rPr lang="en-US" sz="2400" dirty="0"/>
              <a:t>normal distribution in the </a:t>
            </a:r>
            <a:r>
              <a:rPr lang="en-US" sz="2400" dirty="0" smtClean="0"/>
              <a:t>population.</a:t>
            </a:r>
            <a:endParaRPr lang="en-US" sz="2000" dirty="0" smtClean="0"/>
          </a:p>
          <a:p>
            <a:pPr lvl="1">
              <a:lnSpc>
                <a:spcPct val="150000"/>
              </a:lnSpc>
              <a:buFont typeface="Wingdings" pitchFamily="2" charset="2"/>
              <a:buChar char="§"/>
            </a:pPr>
            <a:r>
              <a:rPr lang="en-US" sz="2400" dirty="0" smtClean="0"/>
              <a:t>Sufficiently </a:t>
            </a:r>
            <a:r>
              <a:rPr lang="en-US" sz="2400" dirty="0"/>
              <a:t>large sample Size.</a:t>
            </a:r>
            <a:endParaRPr lang="en-US" sz="2000" dirty="0"/>
          </a:p>
          <a:p>
            <a:pPr>
              <a:lnSpc>
                <a:spcPct val="150000"/>
              </a:lnSpc>
              <a:buNone/>
            </a:pPr>
            <a:r>
              <a:rPr lang="en-US" sz="2800" b="1" dirty="0"/>
              <a:t> </a:t>
            </a:r>
            <a:endParaRPr lang="en-US" sz="2400" dirty="0"/>
          </a:p>
          <a:p>
            <a:pPr lvl="1">
              <a:lnSpc>
                <a:spcPct val="150000"/>
              </a:lnSpc>
              <a:buFont typeface="Wingdings" pitchFamily="2" charset="2"/>
              <a:buChar char="§"/>
            </a:pPr>
            <a:endParaRPr lang="en-US"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609600"/>
          </a:xfrm>
        </p:spPr>
        <p:txBody>
          <a:bodyPr>
            <a:normAutofit fontScale="90000"/>
          </a:bodyPr>
          <a:lstStyle/>
          <a:p>
            <a:pPr algn="l"/>
            <a:r>
              <a:rPr lang="en-US" b="1" dirty="0" smtClean="0">
                <a:solidFill>
                  <a:srgbClr val="C00000"/>
                </a:solidFill>
              </a:rPr>
              <a:t>The steps:</a:t>
            </a:r>
            <a:r>
              <a:rPr lang="en-US" dirty="0" smtClean="0"/>
              <a:t/>
            </a:r>
            <a:br>
              <a:rPr lang="en-US" dirty="0" smtClean="0"/>
            </a:br>
            <a:endParaRPr lang="en-US" dirty="0"/>
          </a:p>
        </p:txBody>
      </p:sp>
      <p:sp>
        <p:nvSpPr>
          <p:cNvPr id="3" name="Content Placeholder 2"/>
          <p:cNvSpPr>
            <a:spLocks noGrp="1"/>
          </p:cNvSpPr>
          <p:nvPr>
            <p:ph idx="1"/>
          </p:nvPr>
        </p:nvSpPr>
        <p:spPr>
          <a:xfrm>
            <a:off x="457200" y="1143000"/>
            <a:ext cx="8229600" cy="4983163"/>
          </a:xfrm>
        </p:spPr>
        <p:txBody>
          <a:bodyPr>
            <a:normAutofit fontScale="92500" lnSpcReduction="10000"/>
          </a:bodyPr>
          <a:lstStyle/>
          <a:p>
            <a:pPr lvl="0">
              <a:lnSpc>
                <a:spcPct val="150000"/>
              </a:lnSpc>
            </a:pPr>
            <a:r>
              <a:rPr lang="en-US" sz="2400" dirty="0" smtClean="0"/>
              <a:t>To find out the problem and question to be answered.</a:t>
            </a:r>
          </a:p>
          <a:p>
            <a:pPr lvl="0">
              <a:lnSpc>
                <a:spcPct val="150000"/>
              </a:lnSpc>
            </a:pPr>
            <a:r>
              <a:rPr lang="en-US" sz="2400" dirty="0" smtClean="0"/>
              <a:t>Statement of Null (H</a:t>
            </a:r>
            <a:r>
              <a:rPr lang="en-US" sz="2400" baseline="-25000" dirty="0" smtClean="0"/>
              <a:t>0</a:t>
            </a:r>
            <a:r>
              <a:rPr lang="en-US" sz="2400" dirty="0" smtClean="0"/>
              <a:t>) </a:t>
            </a:r>
          </a:p>
          <a:p>
            <a:pPr lvl="0">
              <a:lnSpc>
                <a:spcPct val="150000"/>
              </a:lnSpc>
            </a:pPr>
            <a:r>
              <a:rPr lang="en-US" sz="2400" dirty="0" smtClean="0"/>
              <a:t>Alternative Hypothesis (H</a:t>
            </a:r>
            <a:r>
              <a:rPr lang="en-US" sz="2400" baseline="-25000" dirty="0" smtClean="0"/>
              <a:t>1</a:t>
            </a:r>
            <a:r>
              <a:rPr lang="en-US" sz="2400" dirty="0" smtClean="0"/>
              <a:t>).</a:t>
            </a:r>
          </a:p>
          <a:p>
            <a:pPr lvl="0">
              <a:lnSpc>
                <a:spcPct val="150000"/>
              </a:lnSpc>
            </a:pPr>
            <a:r>
              <a:rPr lang="en-US" sz="2400" dirty="0" smtClean="0"/>
              <a:t>Calculation of standard Error.</a:t>
            </a:r>
          </a:p>
          <a:p>
            <a:pPr lvl="0">
              <a:lnSpc>
                <a:spcPct val="150000"/>
              </a:lnSpc>
            </a:pPr>
            <a:r>
              <a:rPr lang="en-US" sz="2400" dirty="0" smtClean="0"/>
              <a:t>Calculation of Critical ratio.</a:t>
            </a:r>
          </a:p>
          <a:p>
            <a:pPr lvl="0">
              <a:lnSpc>
                <a:spcPct val="150000"/>
              </a:lnSpc>
            </a:pPr>
            <a:r>
              <a:rPr lang="en-US" sz="2400" dirty="0" smtClean="0"/>
              <a:t>Fixation of level of significance. (α) critical level of significance.</a:t>
            </a:r>
          </a:p>
          <a:p>
            <a:pPr lvl="0">
              <a:lnSpc>
                <a:spcPct val="150000"/>
              </a:lnSpc>
            </a:pPr>
            <a:r>
              <a:rPr lang="en-US" sz="2400" dirty="0" smtClean="0"/>
              <a:t>Comparison of calculated critical ratio with the theoretical value.</a:t>
            </a:r>
          </a:p>
          <a:p>
            <a:pPr>
              <a:lnSpc>
                <a:spcPct val="150000"/>
              </a:lnSpc>
            </a:pPr>
            <a:r>
              <a:rPr lang="en-US" sz="2400" dirty="0" smtClean="0"/>
              <a:t>Drawing  the inference.</a:t>
            </a:r>
            <a:endParaRPr lang="en-US"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533400"/>
          </a:xfrm>
        </p:spPr>
        <p:txBody>
          <a:bodyPr>
            <a:noAutofit/>
          </a:bodyPr>
          <a:lstStyle/>
          <a:p>
            <a:pPr algn="l"/>
            <a:r>
              <a:rPr lang="en-US" sz="3200" b="1" dirty="0" smtClean="0"/>
              <a:t>Comparison of Means of Two Samples:</a:t>
            </a:r>
            <a:r>
              <a:rPr lang="en-US" sz="3200" dirty="0" smtClean="0"/>
              <a:t/>
            </a:r>
            <a:br>
              <a:rPr lang="en-US" sz="3200" dirty="0" smtClean="0"/>
            </a:br>
            <a:endParaRPr lang="en-US" sz="3200" dirty="0"/>
          </a:p>
        </p:txBody>
      </p:sp>
      <p:sp>
        <p:nvSpPr>
          <p:cNvPr id="3" name="Content Placeholder 2"/>
          <p:cNvSpPr>
            <a:spLocks noGrp="1"/>
          </p:cNvSpPr>
          <p:nvPr>
            <p:ph idx="1"/>
          </p:nvPr>
        </p:nvSpPr>
        <p:spPr>
          <a:xfrm>
            <a:off x="457200" y="990600"/>
            <a:ext cx="8229600" cy="5410200"/>
          </a:xfrm>
        </p:spPr>
        <p:txBody>
          <a:bodyPr>
            <a:normAutofit/>
          </a:bodyPr>
          <a:lstStyle/>
          <a:p>
            <a:r>
              <a:rPr lang="en-US" sz="2400" dirty="0" smtClean="0"/>
              <a:t>Z</a:t>
            </a:r>
            <a:r>
              <a:rPr lang="en-US" sz="2400" baseline="-25000" dirty="0" smtClean="0"/>
              <a:t>c </a:t>
            </a:r>
            <a:r>
              <a:rPr lang="en-US" sz="2400" dirty="0" smtClean="0"/>
              <a:t>= x</a:t>
            </a:r>
            <a:r>
              <a:rPr lang="en-US" sz="2400" baseline="-25000" dirty="0" smtClean="0"/>
              <a:t>1 </a:t>
            </a:r>
            <a:r>
              <a:rPr lang="en-US" sz="2400" dirty="0" smtClean="0"/>
              <a:t>– x</a:t>
            </a:r>
            <a:r>
              <a:rPr lang="en-US" sz="2400" baseline="-25000" dirty="0" smtClean="0"/>
              <a:t>2</a:t>
            </a:r>
            <a:r>
              <a:rPr lang="en-US" sz="2400" dirty="0" smtClean="0"/>
              <a:t> /  SE (x</a:t>
            </a:r>
            <a:r>
              <a:rPr lang="en-US" sz="2400" baseline="-25000" dirty="0" smtClean="0"/>
              <a:t>1 </a:t>
            </a:r>
            <a:r>
              <a:rPr lang="en-US" sz="2400" dirty="0" smtClean="0"/>
              <a:t>–x</a:t>
            </a:r>
            <a:r>
              <a:rPr lang="en-US" sz="2400" baseline="-25000" dirty="0" smtClean="0"/>
              <a:t>2</a:t>
            </a:r>
            <a:r>
              <a:rPr lang="en-US" sz="2400" dirty="0" smtClean="0"/>
              <a:t>).</a:t>
            </a:r>
          </a:p>
          <a:p>
            <a:pPr>
              <a:buNone/>
            </a:pPr>
            <a:endParaRPr lang="en-US" sz="2400" dirty="0" smtClean="0"/>
          </a:p>
          <a:p>
            <a:r>
              <a:rPr lang="en-US" sz="2400" dirty="0" smtClean="0"/>
              <a:t>SE of  (x</a:t>
            </a:r>
            <a:r>
              <a:rPr lang="en-US" sz="2400" baseline="-25000" dirty="0" smtClean="0"/>
              <a:t>1 </a:t>
            </a:r>
            <a:r>
              <a:rPr lang="en-US" sz="2400" dirty="0" smtClean="0"/>
              <a:t>– x</a:t>
            </a:r>
            <a:r>
              <a:rPr lang="en-US" sz="2400" baseline="-25000" dirty="0" smtClean="0"/>
              <a:t>2</a:t>
            </a:r>
            <a:r>
              <a:rPr lang="en-US" sz="2400" dirty="0" smtClean="0"/>
              <a:t>) = √ [ (SE</a:t>
            </a:r>
            <a:r>
              <a:rPr lang="en-US" sz="2400" baseline="-25000" dirty="0" smtClean="0"/>
              <a:t>1</a:t>
            </a:r>
            <a:r>
              <a:rPr lang="en-US" sz="2400" baseline="30000" dirty="0" smtClean="0"/>
              <a:t>2 </a:t>
            </a:r>
            <a:r>
              <a:rPr lang="en-US" sz="2400" dirty="0" smtClean="0"/>
              <a:t>+ SE</a:t>
            </a:r>
            <a:r>
              <a:rPr lang="en-US" sz="2400" baseline="-25000" dirty="0" smtClean="0"/>
              <a:t>2 </a:t>
            </a:r>
            <a:r>
              <a:rPr lang="en-US" sz="2400" baseline="30000" dirty="0" smtClean="0"/>
              <a:t>2</a:t>
            </a:r>
            <a:r>
              <a:rPr lang="en-US" sz="2400" dirty="0" smtClean="0"/>
              <a:t>)]</a:t>
            </a:r>
          </a:p>
          <a:p>
            <a:r>
              <a:rPr lang="en-US" sz="2400" dirty="0" smtClean="0"/>
              <a:t>SE of  (x</a:t>
            </a:r>
            <a:r>
              <a:rPr lang="en-US" sz="2400" baseline="-25000" dirty="0" smtClean="0"/>
              <a:t>1 </a:t>
            </a:r>
            <a:r>
              <a:rPr lang="en-US" sz="2400" dirty="0" smtClean="0"/>
              <a:t>– x</a:t>
            </a:r>
            <a:r>
              <a:rPr lang="en-US" sz="2400" baseline="-25000" dirty="0" smtClean="0"/>
              <a:t>2</a:t>
            </a:r>
            <a:r>
              <a:rPr lang="en-US" sz="2400" dirty="0" smtClean="0"/>
              <a:t>) = [SD</a:t>
            </a:r>
            <a:r>
              <a:rPr lang="en-US" sz="2400" baseline="-25000" dirty="0" smtClean="0"/>
              <a:t>1</a:t>
            </a:r>
            <a:r>
              <a:rPr lang="en-US" sz="2400" baseline="30000" dirty="0" smtClean="0"/>
              <a:t>2 </a:t>
            </a:r>
            <a:r>
              <a:rPr lang="en-US" sz="2400" dirty="0" smtClean="0"/>
              <a:t>/n</a:t>
            </a:r>
            <a:r>
              <a:rPr lang="en-US" sz="2400" baseline="-25000" dirty="0" smtClean="0"/>
              <a:t>1</a:t>
            </a:r>
            <a:r>
              <a:rPr lang="en-US" sz="2400" baseline="30000" dirty="0" smtClean="0"/>
              <a:t> </a:t>
            </a:r>
            <a:r>
              <a:rPr lang="en-US" sz="2400" dirty="0" smtClean="0"/>
              <a:t>+ SD</a:t>
            </a:r>
            <a:r>
              <a:rPr lang="en-US" sz="2400" baseline="-25000" dirty="0" smtClean="0"/>
              <a:t>2</a:t>
            </a:r>
            <a:r>
              <a:rPr lang="en-US" sz="2400" baseline="30000" dirty="0" smtClean="0"/>
              <a:t>2</a:t>
            </a:r>
            <a:r>
              <a:rPr lang="en-US" sz="2400" dirty="0" smtClean="0"/>
              <a:t>/ n</a:t>
            </a:r>
            <a:r>
              <a:rPr lang="en-US" sz="2400" baseline="-25000" dirty="0" smtClean="0"/>
              <a:t>2</a:t>
            </a:r>
            <a:r>
              <a:rPr lang="en-US" sz="2400" dirty="0" smtClean="0"/>
              <a:t>] </a:t>
            </a:r>
            <a:r>
              <a:rPr lang="en-US" sz="2400" baseline="30000" dirty="0" smtClean="0"/>
              <a:t>½ </a:t>
            </a:r>
          </a:p>
          <a:p>
            <a:pPr>
              <a:buNone/>
            </a:pPr>
            <a:endParaRPr lang="en-US" sz="2400" dirty="0" smtClean="0"/>
          </a:p>
          <a:p>
            <a:r>
              <a:rPr lang="en-US" sz="2400" dirty="0" smtClean="0"/>
              <a:t>Example:   We have to compare and infer from the given data that the arm circumference of Indian and American children. </a:t>
            </a:r>
          </a:p>
          <a:p>
            <a:pPr>
              <a:buNone/>
            </a:pPr>
            <a:endParaRPr lang="en-US" sz="2400" dirty="0" smtClean="0"/>
          </a:p>
          <a:p>
            <a:pPr>
              <a:buNone/>
            </a:pPr>
            <a:endParaRPr lang="en-US" sz="2400" dirty="0"/>
          </a:p>
        </p:txBody>
      </p:sp>
      <p:graphicFrame>
        <p:nvGraphicFramePr>
          <p:cNvPr id="10" name="Table 9"/>
          <p:cNvGraphicFramePr>
            <a:graphicFrameLocks noGrp="1"/>
          </p:cNvGraphicFramePr>
          <p:nvPr/>
        </p:nvGraphicFramePr>
        <p:xfrm>
          <a:off x="1066800" y="4572000"/>
          <a:ext cx="7239000" cy="1981200"/>
        </p:xfrm>
        <a:graphic>
          <a:graphicData uri="http://schemas.openxmlformats.org/drawingml/2006/table">
            <a:tbl>
              <a:tblPr firstRow="1" bandRow="1">
                <a:tableStyleId>{5C22544A-7EE6-4342-B048-85BDC9FD1C3A}</a:tableStyleId>
              </a:tblPr>
              <a:tblGrid>
                <a:gridCol w="2413000"/>
                <a:gridCol w="2413000"/>
                <a:gridCol w="2413000"/>
              </a:tblGrid>
              <a:tr h="495300">
                <a:tc>
                  <a:txBody>
                    <a:bodyPr/>
                    <a:lstStyle/>
                    <a:p>
                      <a:pPr marL="0" marR="0" algn="just">
                        <a:lnSpc>
                          <a:spcPct val="115000"/>
                        </a:lnSpc>
                        <a:spcBef>
                          <a:spcPts val="0"/>
                        </a:spcBef>
                        <a:spcAft>
                          <a:spcPts val="0"/>
                        </a:spcAft>
                      </a:pPr>
                      <a:r>
                        <a:rPr lang="en-US" sz="2000" dirty="0">
                          <a:solidFill>
                            <a:schemeClr val="tx1"/>
                          </a:solidFill>
                          <a:latin typeface="Times New Roman"/>
                          <a:ea typeface="Times New Roman"/>
                          <a:cs typeface="Times New Roman"/>
                        </a:rPr>
                        <a:t>Details</a:t>
                      </a:r>
                      <a:endParaRPr lang="en-US" sz="180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2000" dirty="0">
                          <a:solidFill>
                            <a:schemeClr val="tx1"/>
                          </a:solidFill>
                          <a:latin typeface="Times New Roman"/>
                          <a:ea typeface="Times New Roman"/>
                          <a:cs typeface="Times New Roman"/>
                        </a:rPr>
                        <a:t>American</a:t>
                      </a:r>
                      <a:endParaRPr lang="en-US" sz="180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2000">
                          <a:solidFill>
                            <a:schemeClr val="tx1"/>
                          </a:solidFill>
                          <a:latin typeface="Times New Roman"/>
                          <a:ea typeface="Times New Roman"/>
                          <a:cs typeface="Times New Roman"/>
                        </a:rPr>
                        <a:t>Indian</a:t>
                      </a:r>
                      <a:endParaRPr lang="en-US" sz="1800">
                        <a:solidFill>
                          <a:schemeClr val="tx1"/>
                        </a:solidFill>
                        <a:latin typeface="Calibri"/>
                        <a:ea typeface="Times New Roman"/>
                        <a:cs typeface="Times New Roman"/>
                      </a:endParaRPr>
                    </a:p>
                  </a:txBody>
                  <a:tcPr marL="68580" marR="68580" marT="0" marB="0"/>
                </a:tc>
              </a:tr>
              <a:tr h="495300">
                <a:tc>
                  <a:txBody>
                    <a:bodyPr/>
                    <a:lstStyle/>
                    <a:p>
                      <a:pPr marL="0" marR="0" algn="just">
                        <a:lnSpc>
                          <a:spcPct val="115000"/>
                        </a:lnSpc>
                        <a:spcBef>
                          <a:spcPts val="0"/>
                        </a:spcBef>
                        <a:spcAft>
                          <a:spcPts val="0"/>
                        </a:spcAft>
                      </a:pPr>
                      <a:r>
                        <a:rPr lang="en-US" sz="2000">
                          <a:solidFill>
                            <a:schemeClr val="tx1"/>
                          </a:solidFill>
                          <a:latin typeface="Times New Roman"/>
                          <a:ea typeface="Times New Roman"/>
                          <a:cs typeface="Times New Roman"/>
                        </a:rPr>
                        <a:t>No. of Subjects</a:t>
                      </a:r>
                      <a:endParaRPr lang="en-US" sz="18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2000">
                          <a:solidFill>
                            <a:schemeClr val="tx1"/>
                          </a:solidFill>
                          <a:latin typeface="Times New Roman"/>
                          <a:ea typeface="Times New Roman"/>
                          <a:cs typeface="Times New Roman"/>
                        </a:rPr>
                        <a:t>625</a:t>
                      </a:r>
                      <a:endParaRPr lang="en-US" sz="18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2000" dirty="0">
                          <a:solidFill>
                            <a:schemeClr val="tx1"/>
                          </a:solidFill>
                          <a:latin typeface="Times New Roman"/>
                          <a:ea typeface="Times New Roman"/>
                          <a:cs typeface="Times New Roman"/>
                        </a:rPr>
                        <a:t>625</a:t>
                      </a:r>
                      <a:endParaRPr lang="en-US" sz="1800" dirty="0">
                        <a:solidFill>
                          <a:schemeClr val="tx1"/>
                        </a:solidFill>
                        <a:latin typeface="Calibri"/>
                        <a:ea typeface="Times New Roman"/>
                        <a:cs typeface="Times New Roman"/>
                      </a:endParaRPr>
                    </a:p>
                  </a:txBody>
                  <a:tcPr marL="68580" marR="68580" marT="0" marB="0"/>
                </a:tc>
              </a:tr>
              <a:tr h="495300">
                <a:tc>
                  <a:txBody>
                    <a:bodyPr/>
                    <a:lstStyle/>
                    <a:p>
                      <a:pPr marL="0" marR="0" algn="just">
                        <a:lnSpc>
                          <a:spcPct val="115000"/>
                        </a:lnSpc>
                        <a:spcBef>
                          <a:spcPts val="0"/>
                        </a:spcBef>
                        <a:spcAft>
                          <a:spcPts val="0"/>
                        </a:spcAft>
                      </a:pPr>
                      <a:r>
                        <a:rPr lang="en-US" sz="2000">
                          <a:solidFill>
                            <a:schemeClr val="tx1"/>
                          </a:solidFill>
                          <a:latin typeface="Times New Roman"/>
                          <a:ea typeface="Times New Roman"/>
                          <a:cs typeface="Times New Roman"/>
                        </a:rPr>
                        <a:t>Mean</a:t>
                      </a:r>
                      <a:endParaRPr lang="en-US" sz="18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2000" dirty="0">
                          <a:solidFill>
                            <a:schemeClr val="tx1"/>
                          </a:solidFill>
                          <a:latin typeface="Times New Roman"/>
                          <a:ea typeface="Times New Roman"/>
                          <a:cs typeface="Times New Roman"/>
                        </a:rPr>
                        <a:t>20.5</a:t>
                      </a:r>
                      <a:endParaRPr lang="en-US" sz="180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2000">
                          <a:solidFill>
                            <a:schemeClr val="tx1"/>
                          </a:solidFill>
                          <a:latin typeface="Times New Roman"/>
                          <a:ea typeface="Times New Roman"/>
                          <a:cs typeface="Times New Roman"/>
                        </a:rPr>
                        <a:t>15.5</a:t>
                      </a:r>
                      <a:endParaRPr lang="en-US" sz="1800">
                        <a:solidFill>
                          <a:schemeClr val="tx1"/>
                        </a:solidFill>
                        <a:latin typeface="Calibri"/>
                        <a:ea typeface="Times New Roman"/>
                        <a:cs typeface="Times New Roman"/>
                      </a:endParaRPr>
                    </a:p>
                  </a:txBody>
                  <a:tcPr marL="68580" marR="68580" marT="0" marB="0"/>
                </a:tc>
              </a:tr>
              <a:tr h="495300">
                <a:tc>
                  <a:txBody>
                    <a:bodyPr/>
                    <a:lstStyle/>
                    <a:p>
                      <a:pPr marL="0" marR="0" algn="just">
                        <a:lnSpc>
                          <a:spcPct val="115000"/>
                        </a:lnSpc>
                        <a:spcBef>
                          <a:spcPts val="0"/>
                        </a:spcBef>
                        <a:spcAft>
                          <a:spcPts val="0"/>
                        </a:spcAft>
                      </a:pPr>
                      <a:r>
                        <a:rPr lang="en-US" sz="2000">
                          <a:solidFill>
                            <a:schemeClr val="tx1"/>
                          </a:solidFill>
                          <a:latin typeface="Times New Roman"/>
                          <a:ea typeface="Times New Roman"/>
                          <a:cs typeface="Times New Roman"/>
                        </a:rPr>
                        <a:t>Standard Deviation </a:t>
                      </a:r>
                      <a:endParaRPr lang="en-US" sz="18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2000" dirty="0">
                          <a:solidFill>
                            <a:schemeClr val="tx1"/>
                          </a:solidFill>
                          <a:latin typeface="Times New Roman"/>
                          <a:ea typeface="Times New Roman"/>
                          <a:cs typeface="Times New Roman"/>
                        </a:rPr>
                        <a:t>5.0</a:t>
                      </a:r>
                      <a:endParaRPr lang="en-US" sz="180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2000" dirty="0">
                          <a:solidFill>
                            <a:schemeClr val="tx1"/>
                          </a:solidFill>
                          <a:latin typeface="Times New Roman"/>
                          <a:ea typeface="Times New Roman"/>
                          <a:cs typeface="Times New Roman"/>
                        </a:rPr>
                        <a:t>5.4</a:t>
                      </a:r>
                      <a:endParaRPr lang="en-US" sz="1800" dirty="0">
                        <a:solidFill>
                          <a:schemeClr val="tx1"/>
                        </a:solidFill>
                        <a:latin typeface="Calibri"/>
                        <a:ea typeface="Times New Roman"/>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pPr algn="l"/>
            <a:r>
              <a:rPr lang="en-US" sz="3600" b="1" dirty="0" smtClean="0">
                <a:solidFill>
                  <a:srgbClr val="C00000"/>
                </a:solidFill>
              </a:rPr>
              <a:t>Outline</a:t>
            </a:r>
            <a:endParaRPr lang="en-US" sz="3600" b="1" dirty="0">
              <a:solidFill>
                <a:srgbClr val="C00000"/>
              </a:solidFill>
            </a:endParaRPr>
          </a:p>
        </p:txBody>
      </p:sp>
      <p:sp>
        <p:nvSpPr>
          <p:cNvPr id="3" name="Content Placeholder 2"/>
          <p:cNvSpPr>
            <a:spLocks noGrp="1"/>
          </p:cNvSpPr>
          <p:nvPr>
            <p:ph idx="1"/>
          </p:nvPr>
        </p:nvSpPr>
        <p:spPr>
          <a:xfrm>
            <a:off x="457200" y="1295400"/>
            <a:ext cx="8229600" cy="4830763"/>
          </a:xfrm>
        </p:spPr>
        <p:txBody>
          <a:bodyPr>
            <a:noAutofit/>
          </a:bodyPr>
          <a:lstStyle/>
          <a:p>
            <a:pPr lvl="0"/>
            <a:r>
              <a:rPr lang="en-US" sz="2400" dirty="0"/>
              <a:t>Introduction</a:t>
            </a:r>
            <a:r>
              <a:rPr lang="en-US" sz="2400" dirty="0" smtClean="0"/>
              <a:t>:</a:t>
            </a:r>
          </a:p>
          <a:p>
            <a:pPr lvl="0"/>
            <a:r>
              <a:rPr lang="en-US" sz="2400" dirty="0" smtClean="0"/>
              <a:t>Important Terminologies.</a:t>
            </a:r>
            <a:endParaRPr lang="en-US" sz="2400" dirty="0"/>
          </a:p>
          <a:p>
            <a:pPr lvl="0"/>
            <a:r>
              <a:rPr lang="en-US" sz="2400" dirty="0" smtClean="0"/>
              <a:t>Test </a:t>
            </a:r>
            <a:r>
              <a:rPr lang="en-US" sz="2400" dirty="0"/>
              <a:t>of Significance</a:t>
            </a:r>
            <a:r>
              <a:rPr lang="en-US" sz="2400" dirty="0" smtClean="0"/>
              <a:t>:</a:t>
            </a:r>
          </a:p>
          <a:p>
            <a:pPr lvl="1"/>
            <a:r>
              <a:rPr lang="en-US" sz="2400" dirty="0" smtClean="0"/>
              <a:t>Z </a:t>
            </a:r>
            <a:r>
              <a:rPr lang="en-US" sz="2400" dirty="0"/>
              <a:t>test.</a:t>
            </a:r>
          </a:p>
          <a:p>
            <a:pPr lvl="1"/>
            <a:r>
              <a:rPr lang="en-US" sz="2400" dirty="0"/>
              <a:t>t test. </a:t>
            </a:r>
          </a:p>
          <a:p>
            <a:pPr lvl="1"/>
            <a:r>
              <a:rPr lang="en-US" sz="2400" dirty="0"/>
              <a:t>F test.</a:t>
            </a:r>
          </a:p>
          <a:p>
            <a:pPr lvl="1"/>
            <a:r>
              <a:rPr lang="en-US" sz="2400" dirty="0"/>
              <a:t>Chi Square test.</a:t>
            </a:r>
          </a:p>
          <a:p>
            <a:pPr lvl="1"/>
            <a:r>
              <a:rPr lang="en-US" sz="2400" dirty="0"/>
              <a:t>Fisher’s Exact test.</a:t>
            </a:r>
          </a:p>
          <a:p>
            <a:pPr lvl="1"/>
            <a:r>
              <a:rPr lang="en-US" sz="2400" dirty="0"/>
              <a:t>Significant test for correlation Coefficient.</a:t>
            </a:r>
          </a:p>
          <a:p>
            <a:pPr lvl="1"/>
            <a:r>
              <a:rPr lang="en-US" sz="2400" dirty="0"/>
              <a:t> One Way Analysis of Variance (ANOVA).</a:t>
            </a:r>
          </a:p>
          <a:p>
            <a:pPr lvl="0"/>
            <a:r>
              <a:rPr lang="en-US" sz="2400" dirty="0" smtClean="0"/>
              <a:t>Conclusion:</a:t>
            </a:r>
          </a:p>
          <a:p>
            <a:endParaRPr lang="en-US" sz="2400" baseline="30000" dirty="0" smtClean="0">
              <a:solidFill>
                <a:schemeClr val="tx2"/>
              </a:solidFill>
            </a:endParaRPr>
          </a:p>
          <a:p>
            <a:pPr>
              <a:buNone/>
            </a:pPr>
            <a:endParaRPr lang="en-US" sz="2400" dirty="0">
              <a:solidFill>
                <a:schemeClr val="tx2"/>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Autofit/>
          </a:bodyPr>
          <a:lstStyle/>
          <a:p>
            <a:pPr algn="l"/>
            <a:r>
              <a:rPr lang="en-US" sz="3600" dirty="0" smtClean="0">
                <a:solidFill>
                  <a:srgbClr val="C00000"/>
                </a:solidFill>
              </a:rPr>
              <a:t>Interpreting Z value</a:t>
            </a:r>
            <a:r>
              <a:rPr lang="en-US" sz="3600" dirty="0" smtClean="0"/>
              <a:t>:</a:t>
            </a:r>
            <a:endParaRPr lang="en-US" sz="3600" dirty="0"/>
          </a:p>
        </p:txBody>
      </p:sp>
      <p:sp>
        <p:nvSpPr>
          <p:cNvPr id="3" name="Content Placeholder 2"/>
          <p:cNvSpPr>
            <a:spLocks noGrp="1"/>
          </p:cNvSpPr>
          <p:nvPr>
            <p:ph idx="1"/>
          </p:nvPr>
        </p:nvSpPr>
        <p:spPr>
          <a:xfrm>
            <a:off x="457200" y="1219200"/>
            <a:ext cx="8229600" cy="4906963"/>
          </a:xfrm>
        </p:spPr>
        <p:txBody>
          <a:bodyPr>
            <a:normAutofit lnSpcReduction="10000"/>
          </a:bodyPr>
          <a:lstStyle/>
          <a:p>
            <a:pPr lvl="0"/>
            <a:r>
              <a:rPr lang="en-US" sz="2400" dirty="0" smtClean="0"/>
              <a:t>Area under curve: </a:t>
            </a:r>
          </a:p>
          <a:p>
            <a:pPr lvl="1">
              <a:buFont typeface="Wingdings" pitchFamily="2" charset="2"/>
              <a:buChar char="§"/>
            </a:pPr>
            <a:r>
              <a:rPr lang="en-US" sz="2400" dirty="0" smtClean="0"/>
              <a:t>Z </a:t>
            </a:r>
            <a:r>
              <a:rPr lang="en-US" sz="2400" baseline="-25000" dirty="0" smtClean="0"/>
              <a:t>0.05,  </a:t>
            </a:r>
            <a:r>
              <a:rPr lang="en-US" sz="2400" dirty="0" smtClean="0"/>
              <a:t> =  1.96</a:t>
            </a:r>
            <a:endParaRPr lang="en-US" sz="2400" baseline="-25000" dirty="0" smtClean="0"/>
          </a:p>
          <a:p>
            <a:pPr lvl="1">
              <a:buFont typeface="Wingdings" pitchFamily="2" charset="2"/>
              <a:buChar char="§"/>
            </a:pPr>
            <a:r>
              <a:rPr lang="en-US" sz="2400" dirty="0" smtClean="0"/>
              <a:t> Z</a:t>
            </a:r>
            <a:r>
              <a:rPr lang="en-US" sz="2400" baseline="-25000" dirty="0" smtClean="0"/>
              <a:t>0.001</a:t>
            </a:r>
            <a:r>
              <a:rPr lang="en-US" sz="2400" dirty="0" smtClean="0"/>
              <a:t>  =  2.56 </a:t>
            </a:r>
          </a:p>
          <a:p>
            <a:pPr lvl="1">
              <a:buFont typeface="Wingdings" pitchFamily="2" charset="2"/>
              <a:buChar char="§"/>
            </a:pPr>
            <a:r>
              <a:rPr lang="en-US" dirty="0" smtClean="0"/>
              <a:t>Z</a:t>
            </a:r>
            <a:r>
              <a:rPr lang="en-US" baseline="-25000" dirty="0" smtClean="0"/>
              <a:t>0.01</a:t>
            </a:r>
            <a:r>
              <a:rPr lang="en-US" dirty="0" smtClean="0"/>
              <a:t>    =  </a:t>
            </a:r>
            <a:r>
              <a:rPr lang="en-US" baseline="-25000" dirty="0" smtClean="0"/>
              <a:t> </a:t>
            </a:r>
            <a:r>
              <a:rPr lang="en-US" dirty="0" smtClean="0"/>
              <a:t>3.29</a:t>
            </a:r>
          </a:p>
          <a:p>
            <a:endParaRPr lang="en-US" sz="2400" dirty="0" smtClean="0"/>
          </a:p>
          <a:p>
            <a:r>
              <a:rPr lang="en-US" sz="2400" dirty="0" smtClean="0"/>
              <a:t>If Calculated Z value (Z</a:t>
            </a:r>
            <a:r>
              <a:rPr lang="en-US" sz="2400" baseline="-25000" dirty="0" smtClean="0"/>
              <a:t>c </a:t>
            </a:r>
            <a:r>
              <a:rPr lang="en-US" sz="2400" dirty="0" smtClean="0"/>
              <a:t>) &gt; Z </a:t>
            </a:r>
            <a:r>
              <a:rPr lang="en-US" sz="2400" baseline="-25000" dirty="0" smtClean="0"/>
              <a:t>0.05, </a:t>
            </a:r>
            <a:r>
              <a:rPr lang="en-US" sz="2400" dirty="0" smtClean="0"/>
              <a:t>Z</a:t>
            </a:r>
            <a:r>
              <a:rPr lang="en-US" sz="2400" baseline="-25000" dirty="0" smtClean="0"/>
              <a:t>0.01,</a:t>
            </a:r>
            <a:r>
              <a:rPr lang="en-US" sz="2400" dirty="0" smtClean="0"/>
              <a:t> Z</a:t>
            </a:r>
            <a:r>
              <a:rPr lang="en-US" sz="2400" baseline="-25000" dirty="0" smtClean="0"/>
              <a:t>0.001 </a:t>
            </a:r>
          </a:p>
          <a:p>
            <a:pPr>
              <a:buNone/>
            </a:pPr>
            <a:endParaRPr lang="en-US" sz="2400" baseline="-25000" dirty="0" smtClean="0"/>
          </a:p>
          <a:p>
            <a:r>
              <a:rPr lang="en-US" sz="2400" dirty="0" smtClean="0"/>
              <a:t>Null hypothesis is rejected</a:t>
            </a:r>
          </a:p>
          <a:p>
            <a:endParaRPr lang="en-US" sz="2400" dirty="0" smtClean="0"/>
          </a:p>
          <a:p>
            <a:r>
              <a:rPr lang="en-US" sz="2400" dirty="0" smtClean="0"/>
              <a:t>Alternate Hypothesis is accepted.  </a:t>
            </a:r>
          </a:p>
          <a:p>
            <a:endParaRPr lang="en-US" sz="2400" baseline="-25000" dirty="0" smtClean="0"/>
          </a:p>
          <a:p>
            <a:endParaRPr lang="en-US" sz="2400" baseline="-25000" dirty="0" smtClean="0"/>
          </a:p>
          <a:p>
            <a:pPr>
              <a:buNone/>
            </a:pPr>
            <a:r>
              <a:rPr lang="en-US" sz="2400" baseline="-25000" dirty="0" smtClean="0"/>
              <a:t>    </a:t>
            </a:r>
          </a:p>
          <a:p>
            <a:endParaRPr lang="en-US" sz="2400" baseline="-25000" dirty="0" smtClean="0"/>
          </a:p>
          <a:p>
            <a:endParaRPr lang="en-US" sz="2400" baseline="-25000" dirty="0" smtClean="0"/>
          </a:p>
          <a:p>
            <a:endParaRPr lang="en-US"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Autofit/>
          </a:bodyPr>
          <a:lstStyle/>
          <a:p>
            <a:pPr algn="l"/>
            <a:r>
              <a:rPr lang="en-US" sz="2800" b="1" dirty="0" smtClean="0"/>
              <a:t> </a:t>
            </a:r>
            <a:r>
              <a:rPr lang="en-US" sz="2800" dirty="0" smtClean="0"/>
              <a:t/>
            </a:r>
            <a:br>
              <a:rPr lang="en-US" sz="2800" dirty="0" smtClean="0"/>
            </a:br>
            <a:r>
              <a:rPr lang="en-US" sz="2800" b="1" dirty="0" smtClean="0">
                <a:solidFill>
                  <a:srgbClr val="C00000"/>
                </a:solidFill>
              </a:rPr>
              <a:t>Comparing  Sample Mean with Population Mean:</a:t>
            </a:r>
            <a:r>
              <a:rPr lang="en-US" sz="2800" dirty="0" smtClean="0"/>
              <a:t/>
            </a:r>
            <a:br>
              <a:rPr lang="en-US" sz="2800" dirty="0" smtClean="0"/>
            </a:br>
            <a:endParaRPr lang="en-US" sz="2800" dirty="0"/>
          </a:p>
        </p:txBody>
      </p:sp>
      <p:sp>
        <p:nvSpPr>
          <p:cNvPr id="5" name="Content Placeholder 4"/>
          <p:cNvSpPr>
            <a:spLocks noGrp="1"/>
          </p:cNvSpPr>
          <p:nvPr>
            <p:ph idx="1"/>
          </p:nvPr>
        </p:nvSpPr>
        <p:spPr>
          <a:xfrm>
            <a:off x="457200" y="1295400"/>
            <a:ext cx="8229600" cy="5181600"/>
          </a:xfrm>
        </p:spPr>
        <p:txBody>
          <a:bodyPr>
            <a:normAutofit lnSpcReduction="10000"/>
          </a:bodyPr>
          <a:lstStyle/>
          <a:p>
            <a:r>
              <a:rPr lang="en-US" sz="2400" dirty="0" smtClean="0"/>
              <a:t>Z = difference between sample and population mean / SE of sample mean.</a:t>
            </a:r>
          </a:p>
          <a:p>
            <a:r>
              <a:rPr lang="en-US" sz="2400" dirty="0" smtClean="0"/>
              <a:t>SE of sample mean= sample std. deviation / </a:t>
            </a:r>
            <a:r>
              <a:rPr lang="en-US" sz="2400" dirty="0" smtClean="0"/>
              <a:t>square </a:t>
            </a:r>
            <a:r>
              <a:rPr lang="en-US" sz="2400" dirty="0" smtClean="0"/>
              <a:t>root of n</a:t>
            </a:r>
          </a:p>
          <a:p>
            <a:pPr>
              <a:buNone/>
            </a:pPr>
            <a:endParaRPr lang="en-US" sz="2400" dirty="0" smtClean="0"/>
          </a:p>
          <a:p>
            <a:endParaRPr lang="en-US" sz="2400" dirty="0" smtClean="0"/>
          </a:p>
          <a:p>
            <a:endParaRPr lang="en-US" sz="2400" dirty="0" smtClean="0"/>
          </a:p>
          <a:p>
            <a:endParaRPr lang="en-US" sz="2400" dirty="0" smtClean="0"/>
          </a:p>
          <a:p>
            <a:r>
              <a:rPr lang="en-US" sz="2400" dirty="0" smtClean="0"/>
              <a:t>Example: </a:t>
            </a:r>
          </a:p>
          <a:p>
            <a:pPr>
              <a:buNone/>
            </a:pPr>
            <a:r>
              <a:rPr lang="en-US" sz="2400" dirty="0" smtClean="0"/>
              <a:t>    If the Mean weight of population Follow normal distribution. Do the mean weight of 17.8 kg. of 100 children with std. deviation of 1.25 Kg. different from the population mean wt. of 20 kg. </a:t>
            </a:r>
          </a:p>
          <a:p>
            <a:endParaRPr lang="en-US" sz="2400" dirty="0" smtClean="0"/>
          </a:p>
          <a:p>
            <a:endParaRPr lang="en-US" sz="2400" dirty="0" smtClean="0"/>
          </a:p>
          <a:p>
            <a:endParaRPr lang="en-US" sz="2400" dirty="0" smtClean="0"/>
          </a:p>
          <a:p>
            <a:endParaRPr lang="en-US" sz="2400" dirty="0"/>
          </a:p>
        </p:txBody>
      </p:sp>
      <p:pic>
        <p:nvPicPr>
          <p:cNvPr id="6" name="Picture 5"/>
          <p:cNvPicPr/>
          <p:nvPr/>
        </p:nvPicPr>
        <p:blipFill>
          <a:blip r:embed="rId2"/>
          <a:srcRect/>
          <a:stretch>
            <a:fillRect/>
          </a:stretch>
        </p:blipFill>
        <p:spPr bwMode="auto">
          <a:xfrm>
            <a:off x="1752600" y="2895600"/>
            <a:ext cx="2819400" cy="106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Autofit/>
          </a:bodyPr>
          <a:lstStyle/>
          <a:p>
            <a:pPr algn="l"/>
            <a:r>
              <a:rPr lang="en-US" sz="3200" dirty="0" smtClean="0">
                <a:solidFill>
                  <a:srgbClr val="C00000"/>
                </a:solidFill>
              </a:rPr>
              <a:t>Difference between two sample Proportions:</a:t>
            </a:r>
            <a:br>
              <a:rPr lang="en-US" sz="3200" dirty="0" smtClean="0">
                <a:solidFill>
                  <a:srgbClr val="C00000"/>
                </a:solidFill>
              </a:rPr>
            </a:br>
            <a:endParaRPr lang="en-US" sz="3200" dirty="0">
              <a:solidFill>
                <a:srgbClr val="C00000"/>
              </a:solidFill>
            </a:endParaRPr>
          </a:p>
        </p:txBody>
      </p:sp>
      <p:sp>
        <p:nvSpPr>
          <p:cNvPr id="3" name="Content Placeholder 2"/>
          <p:cNvSpPr>
            <a:spLocks noGrp="1"/>
          </p:cNvSpPr>
          <p:nvPr>
            <p:ph idx="1"/>
          </p:nvPr>
        </p:nvSpPr>
        <p:spPr>
          <a:xfrm>
            <a:off x="457200" y="990600"/>
            <a:ext cx="8229600" cy="5638800"/>
          </a:xfrm>
        </p:spPr>
        <p:txBody>
          <a:bodyPr>
            <a:normAutofit/>
          </a:bodyPr>
          <a:lstStyle/>
          <a:p>
            <a:r>
              <a:rPr lang="en-US" sz="2400" dirty="0" smtClean="0"/>
              <a:t>Difference in proportion / SE (Difference in proportion) </a:t>
            </a:r>
          </a:p>
          <a:p>
            <a:r>
              <a:rPr lang="en-US" sz="2400" dirty="0" smtClean="0"/>
              <a:t>Z = p</a:t>
            </a:r>
            <a:r>
              <a:rPr lang="en-US" sz="2400" baseline="-25000" dirty="0" smtClean="0"/>
              <a:t>1</a:t>
            </a:r>
            <a:r>
              <a:rPr lang="en-US" sz="2400" dirty="0" smtClean="0"/>
              <a:t> – p</a:t>
            </a:r>
            <a:r>
              <a:rPr lang="en-US" sz="2400" baseline="-25000" dirty="0" smtClean="0"/>
              <a:t>2</a:t>
            </a:r>
            <a:r>
              <a:rPr lang="en-US" sz="2400" dirty="0" smtClean="0"/>
              <a:t> / [PQ (1/n</a:t>
            </a:r>
            <a:r>
              <a:rPr lang="en-US" sz="2400" baseline="-25000" dirty="0" smtClean="0"/>
              <a:t>1</a:t>
            </a:r>
            <a:r>
              <a:rPr lang="en-US" sz="2400" dirty="0" smtClean="0"/>
              <a:t> + 1/n</a:t>
            </a:r>
            <a:r>
              <a:rPr lang="en-US" sz="2400" baseline="-25000" dirty="0" smtClean="0"/>
              <a:t>2</a:t>
            </a:r>
            <a:r>
              <a:rPr lang="en-US" sz="2400" dirty="0" smtClean="0"/>
              <a:t>)]</a:t>
            </a:r>
            <a:r>
              <a:rPr lang="en-US" sz="2400" baseline="30000" dirty="0" smtClean="0"/>
              <a:t>1/2</a:t>
            </a:r>
          </a:p>
          <a:p>
            <a:r>
              <a:rPr lang="en-US" sz="2400" dirty="0" smtClean="0"/>
              <a:t>Here p</a:t>
            </a:r>
            <a:r>
              <a:rPr lang="en-US" sz="2400" baseline="-25000" dirty="0" smtClean="0"/>
              <a:t>1 </a:t>
            </a:r>
            <a:r>
              <a:rPr lang="en-US" sz="2400" dirty="0" smtClean="0"/>
              <a:t>= Proportion of sample 1 </a:t>
            </a:r>
          </a:p>
          <a:p>
            <a:pPr>
              <a:buNone/>
            </a:pPr>
            <a:r>
              <a:rPr lang="en-US" sz="2400" dirty="0" smtClean="0"/>
              <a:t>             p</a:t>
            </a:r>
            <a:r>
              <a:rPr lang="en-US" sz="2400" baseline="-25000" dirty="0" smtClean="0"/>
              <a:t>2 = </a:t>
            </a:r>
            <a:r>
              <a:rPr lang="en-US" sz="2400" dirty="0" smtClean="0"/>
              <a:t>Proportion of sample 2</a:t>
            </a:r>
          </a:p>
          <a:p>
            <a:r>
              <a:rPr lang="en-US" sz="2400" dirty="0" smtClean="0"/>
              <a:t>P = p</a:t>
            </a:r>
            <a:r>
              <a:rPr lang="en-US" sz="2400" baseline="-25000" dirty="0" smtClean="0"/>
              <a:t>1 </a:t>
            </a:r>
            <a:r>
              <a:rPr lang="en-US" sz="2400" dirty="0" smtClean="0"/>
              <a:t>n</a:t>
            </a:r>
            <a:r>
              <a:rPr lang="en-US" sz="2400" baseline="-25000" dirty="0" smtClean="0"/>
              <a:t>1</a:t>
            </a:r>
            <a:r>
              <a:rPr lang="en-US" sz="2400" dirty="0" smtClean="0"/>
              <a:t> + p</a:t>
            </a:r>
            <a:r>
              <a:rPr lang="en-US" sz="2400" baseline="-25000" dirty="0" smtClean="0"/>
              <a:t>2</a:t>
            </a:r>
            <a:r>
              <a:rPr lang="en-US" sz="2400" dirty="0" smtClean="0"/>
              <a:t>n</a:t>
            </a:r>
            <a:r>
              <a:rPr lang="en-US" sz="2400" baseline="-25000" dirty="0" smtClean="0"/>
              <a:t>2 </a:t>
            </a:r>
            <a:r>
              <a:rPr lang="en-US" sz="2400" dirty="0" smtClean="0"/>
              <a:t>/ n</a:t>
            </a:r>
            <a:r>
              <a:rPr lang="en-US" sz="2400" baseline="-25000" dirty="0" smtClean="0"/>
              <a:t>1</a:t>
            </a:r>
            <a:r>
              <a:rPr lang="en-US" sz="2400" dirty="0" smtClean="0"/>
              <a:t> + n</a:t>
            </a:r>
            <a:r>
              <a:rPr lang="en-US" sz="2400" baseline="-25000" dirty="0" smtClean="0"/>
              <a:t>2   </a:t>
            </a:r>
            <a:r>
              <a:rPr lang="en-US" sz="2400" dirty="0" smtClean="0"/>
              <a:t> and  Q = 1- P</a:t>
            </a:r>
          </a:p>
          <a:p>
            <a:r>
              <a:rPr lang="en-US" sz="2400" dirty="0" smtClean="0"/>
              <a:t>Example:</a:t>
            </a:r>
          </a:p>
          <a:p>
            <a:pPr>
              <a:buNone/>
            </a:pPr>
            <a:r>
              <a:rPr lang="en-US" sz="2400" dirty="0" smtClean="0"/>
              <a:t>    </a:t>
            </a:r>
            <a:r>
              <a:rPr lang="en-US" sz="2000" dirty="0" smtClean="0"/>
              <a:t>Given table provides data for Prevalence of Overweight and Obesity among Indians and USA. can we conclude that the Prevalence of Overweight and Obesity among Indians and USA is same?</a:t>
            </a:r>
            <a:endParaRPr lang="en-US" sz="2400" dirty="0" smtClean="0"/>
          </a:p>
          <a:p>
            <a:pPr>
              <a:buNone/>
            </a:pPr>
            <a:endParaRPr lang="en-US" sz="2400" dirty="0" smtClean="0"/>
          </a:p>
          <a:p>
            <a:endParaRPr lang="en-US" sz="2400" dirty="0"/>
          </a:p>
        </p:txBody>
      </p:sp>
      <p:graphicFrame>
        <p:nvGraphicFramePr>
          <p:cNvPr id="4" name="Table 3"/>
          <p:cNvGraphicFramePr>
            <a:graphicFrameLocks noGrp="1"/>
          </p:cNvGraphicFramePr>
          <p:nvPr/>
        </p:nvGraphicFramePr>
        <p:xfrm>
          <a:off x="762000" y="4876799"/>
          <a:ext cx="7848600" cy="1635761"/>
        </p:xfrm>
        <a:graphic>
          <a:graphicData uri="http://schemas.openxmlformats.org/drawingml/2006/table">
            <a:tbl>
              <a:tblPr firstRow="1" bandRow="1">
                <a:tableStyleId>{5C22544A-7EE6-4342-B048-85BDC9FD1C3A}</a:tableStyleId>
              </a:tblPr>
              <a:tblGrid>
                <a:gridCol w="2616200"/>
                <a:gridCol w="2616200"/>
                <a:gridCol w="2616200"/>
              </a:tblGrid>
              <a:tr h="322782">
                <a:tc>
                  <a:txBody>
                    <a:bodyPr/>
                    <a:lstStyle/>
                    <a:p>
                      <a:pPr marL="0" marR="0" algn="just">
                        <a:lnSpc>
                          <a:spcPct val="115000"/>
                        </a:lnSpc>
                        <a:spcBef>
                          <a:spcPts val="0"/>
                        </a:spcBef>
                        <a:spcAft>
                          <a:spcPts val="0"/>
                        </a:spcAft>
                      </a:pPr>
                      <a:r>
                        <a:rPr lang="en-US" sz="1600" dirty="0">
                          <a:solidFill>
                            <a:schemeClr val="tx1"/>
                          </a:solidFill>
                          <a:latin typeface="Times New Roman"/>
                          <a:ea typeface="Times New Roman"/>
                          <a:cs typeface="Times New Roman"/>
                        </a:rPr>
                        <a:t>Details </a:t>
                      </a:r>
                      <a:endParaRPr lang="en-US" sz="140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India </a:t>
                      </a:r>
                      <a:endParaRPr lang="en-US" sz="14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USA</a:t>
                      </a:r>
                      <a:endParaRPr lang="en-US" sz="1400">
                        <a:solidFill>
                          <a:schemeClr val="tx1"/>
                        </a:solidFill>
                        <a:latin typeface="Calibri"/>
                        <a:ea typeface="Times New Roman"/>
                        <a:cs typeface="Times New Roman"/>
                      </a:endParaRPr>
                    </a:p>
                  </a:txBody>
                  <a:tcPr marL="68580" marR="68580" marT="0" marB="0"/>
                </a:tc>
              </a:tr>
              <a:tr h="322782">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Sample Size</a:t>
                      </a:r>
                      <a:endParaRPr lang="en-US" sz="14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dirty="0">
                          <a:solidFill>
                            <a:schemeClr val="tx1"/>
                          </a:solidFill>
                          <a:latin typeface="Times New Roman"/>
                          <a:ea typeface="Times New Roman"/>
                          <a:cs typeface="Times New Roman"/>
                        </a:rPr>
                        <a:t>500</a:t>
                      </a:r>
                      <a:endParaRPr lang="en-US" sz="140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500</a:t>
                      </a:r>
                      <a:endParaRPr lang="en-US" sz="1400">
                        <a:solidFill>
                          <a:schemeClr val="tx1"/>
                        </a:solidFill>
                        <a:latin typeface="Calibri"/>
                        <a:ea typeface="Times New Roman"/>
                        <a:cs typeface="Times New Roman"/>
                      </a:endParaRPr>
                    </a:p>
                  </a:txBody>
                  <a:tcPr marL="68580" marR="68580" marT="0" marB="0"/>
                </a:tc>
              </a:tr>
              <a:tr h="667415">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Prevalence of overweight or obesity</a:t>
                      </a:r>
                      <a:endParaRPr lang="en-US" sz="14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dirty="0">
                          <a:solidFill>
                            <a:schemeClr val="tx1"/>
                          </a:solidFill>
                          <a:latin typeface="Times New Roman"/>
                          <a:ea typeface="Times New Roman"/>
                          <a:cs typeface="Times New Roman"/>
                        </a:rPr>
                        <a:t>p</a:t>
                      </a:r>
                      <a:r>
                        <a:rPr lang="en-US" sz="1600" baseline="-25000" dirty="0">
                          <a:solidFill>
                            <a:schemeClr val="tx1"/>
                          </a:solidFill>
                          <a:latin typeface="Times New Roman"/>
                          <a:ea typeface="Times New Roman"/>
                          <a:cs typeface="Times New Roman"/>
                        </a:rPr>
                        <a:t>1 </a:t>
                      </a:r>
                      <a:r>
                        <a:rPr lang="en-US" sz="1600" dirty="0">
                          <a:solidFill>
                            <a:schemeClr val="tx1"/>
                          </a:solidFill>
                          <a:latin typeface="Times New Roman"/>
                          <a:ea typeface="Times New Roman"/>
                          <a:cs typeface="Times New Roman"/>
                        </a:rPr>
                        <a:t>= 28.0</a:t>
                      </a:r>
                      <a:endParaRPr lang="en-US" sz="140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p</a:t>
                      </a:r>
                      <a:r>
                        <a:rPr lang="en-US" sz="1600" baseline="-25000">
                          <a:solidFill>
                            <a:schemeClr val="tx1"/>
                          </a:solidFill>
                          <a:latin typeface="Times New Roman"/>
                          <a:ea typeface="Times New Roman"/>
                          <a:cs typeface="Times New Roman"/>
                        </a:rPr>
                        <a:t>2 = </a:t>
                      </a:r>
                      <a:r>
                        <a:rPr lang="en-US" sz="1600">
                          <a:solidFill>
                            <a:schemeClr val="tx1"/>
                          </a:solidFill>
                          <a:latin typeface="Times New Roman"/>
                          <a:ea typeface="Times New Roman"/>
                          <a:cs typeface="Times New Roman"/>
                        </a:rPr>
                        <a:t>30.0</a:t>
                      </a:r>
                      <a:endParaRPr lang="en-US" sz="1400">
                        <a:solidFill>
                          <a:schemeClr val="tx1"/>
                        </a:solidFill>
                        <a:latin typeface="Calibri"/>
                        <a:ea typeface="Times New Roman"/>
                        <a:cs typeface="Times New Roman"/>
                      </a:endParaRPr>
                    </a:p>
                  </a:txBody>
                  <a:tcPr marL="68580" marR="68580" marT="0" marB="0"/>
                </a:tc>
              </a:tr>
              <a:tr h="322782">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Proportion</a:t>
                      </a:r>
                      <a:endParaRPr lang="en-US" sz="14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dirty="0">
                          <a:solidFill>
                            <a:schemeClr val="tx1"/>
                          </a:solidFill>
                          <a:latin typeface="Times New Roman"/>
                          <a:ea typeface="Times New Roman"/>
                          <a:cs typeface="Times New Roman"/>
                        </a:rPr>
                        <a:t>0.28</a:t>
                      </a:r>
                      <a:endParaRPr lang="en-US" sz="140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dirty="0">
                          <a:solidFill>
                            <a:schemeClr val="tx1"/>
                          </a:solidFill>
                          <a:latin typeface="Times New Roman"/>
                          <a:ea typeface="Times New Roman"/>
                          <a:cs typeface="Times New Roman"/>
                        </a:rPr>
                        <a:t>0.30</a:t>
                      </a:r>
                      <a:endParaRPr lang="en-US" sz="1400" dirty="0">
                        <a:solidFill>
                          <a:schemeClr val="tx1"/>
                        </a:solidFill>
                        <a:latin typeface="Calibri"/>
                        <a:ea typeface="Times New Roman"/>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200" dirty="0" smtClean="0">
                <a:solidFill>
                  <a:srgbClr val="C00000"/>
                </a:solidFill>
              </a:rPr>
              <a:t> </a:t>
            </a:r>
            <a:br>
              <a:rPr lang="en-US" sz="3200" dirty="0" smtClean="0">
                <a:solidFill>
                  <a:srgbClr val="C00000"/>
                </a:solidFill>
              </a:rPr>
            </a:br>
            <a:r>
              <a:rPr lang="en-US" sz="3200" dirty="0" smtClean="0">
                <a:solidFill>
                  <a:srgbClr val="C00000"/>
                </a:solidFill>
              </a:rPr>
              <a:t>Comparison of Sample Proportion with Population Proportion:</a:t>
            </a:r>
            <a:br>
              <a:rPr lang="en-US" sz="3200" dirty="0" smtClean="0">
                <a:solidFill>
                  <a:srgbClr val="C00000"/>
                </a:solidFill>
              </a:rPr>
            </a:br>
            <a:r>
              <a:rPr lang="en-US" sz="3200" dirty="0" smtClean="0">
                <a:solidFill>
                  <a:srgbClr val="C00000"/>
                </a:solidFill>
              </a:rPr>
              <a:t/>
            </a:r>
            <a:br>
              <a:rPr lang="en-US" sz="3200" dirty="0" smtClean="0">
                <a:solidFill>
                  <a:srgbClr val="C00000"/>
                </a:solidFill>
              </a:rPr>
            </a:br>
            <a:endParaRPr lang="en-US" sz="3200" dirty="0">
              <a:solidFill>
                <a:srgbClr val="C00000"/>
              </a:solidFill>
            </a:endParaRPr>
          </a:p>
        </p:txBody>
      </p:sp>
      <p:sp>
        <p:nvSpPr>
          <p:cNvPr id="3" name="Content Placeholder 2"/>
          <p:cNvSpPr>
            <a:spLocks noGrp="1"/>
          </p:cNvSpPr>
          <p:nvPr>
            <p:ph idx="1"/>
          </p:nvPr>
        </p:nvSpPr>
        <p:spPr>
          <a:xfrm>
            <a:off x="457200" y="1219200"/>
            <a:ext cx="8229600" cy="5334000"/>
          </a:xfrm>
        </p:spPr>
        <p:txBody>
          <a:bodyPr>
            <a:normAutofit/>
          </a:bodyPr>
          <a:lstStyle/>
          <a:p>
            <a:r>
              <a:rPr lang="en-US" dirty="0" smtClean="0"/>
              <a:t>Zc = </a:t>
            </a:r>
            <a:r>
              <a:rPr lang="en-US" sz="2400" dirty="0" smtClean="0"/>
              <a:t>Difference between sample proportion and population proportion / SE of Difference between sample proportion and population proportion.</a:t>
            </a:r>
            <a:endParaRPr lang="en-US" dirty="0" smtClean="0"/>
          </a:p>
          <a:p>
            <a:r>
              <a:rPr lang="en-US" dirty="0" smtClean="0"/>
              <a:t>Zc = p – P / [PQ (1/n)] </a:t>
            </a:r>
            <a:r>
              <a:rPr lang="en-US" baseline="30000" dirty="0" smtClean="0"/>
              <a:t>½</a:t>
            </a:r>
          </a:p>
          <a:p>
            <a:r>
              <a:rPr lang="en-US" baseline="30000" dirty="0" smtClean="0"/>
              <a:t>p=</a:t>
            </a:r>
            <a:r>
              <a:rPr lang="en-US" dirty="0" smtClean="0"/>
              <a:t> </a:t>
            </a:r>
            <a:r>
              <a:rPr lang="en-US" sz="2400" dirty="0" smtClean="0"/>
              <a:t>Sample proportion  , P = Population Proportion and Q = 1-P. ,  n = Sample Size.</a:t>
            </a:r>
            <a:endParaRPr lang="en-US" dirty="0" smtClean="0"/>
          </a:p>
          <a:p>
            <a:r>
              <a:rPr lang="en-US" sz="2800" dirty="0" smtClean="0"/>
              <a:t>Example: </a:t>
            </a:r>
          </a:p>
          <a:p>
            <a:pPr>
              <a:buNone/>
            </a:pPr>
            <a:r>
              <a:rPr lang="en-US" sz="2400" dirty="0" smtClean="0"/>
              <a:t>    In school health survey the prevalence of nutritional dwarfism among the school age children in class 10 is 18.3.  Sample size studied was 250. Does it confirm that 20% of school age of children is nutritional dwarf? </a:t>
            </a:r>
            <a:endParaRPr lang="en-US" sz="2800"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685800"/>
          </a:xfrm>
        </p:spPr>
        <p:txBody>
          <a:bodyPr>
            <a:normAutofit fontScale="90000"/>
          </a:bodyPr>
          <a:lstStyle/>
          <a:p>
            <a:pPr algn="l"/>
            <a:r>
              <a:rPr lang="en-US" b="1" dirty="0" smtClean="0">
                <a:solidFill>
                  <a:srgbClr val="C00000"/>
                </a:solidFill>
              </a:rPr>
              <a:t>Variance Ratio test  (F – test).</a:t>
            </a:r>
            <a:r>
              <a:rPr lang="en-US" dirty="0" smtClean="0">
                <a:solidFill>
                  <a:srgbClr val="C00000"/>
                </a:solidFill>
              </a:rPr>
              <a:t/>
            </a:r>
            <a:br>
              <a:rPr lang="en-US" dirty="0" smtClean="0">
                <a:solidFill>
                  <a:srgbClr val="C00000"/>
                </a:solidFill>
              </a:rPr>
            </a:br>
            <a:endParaRPr lang="en-US" dirty="0">
              <a:solidFill>
                <a:srgbClr val="C00000"/>
              </a:solidFill>
            </a:endParaRPr>
          </a:p>
        </p:txBody>
      </p:sp>
      <p:sp>
        <p:nvSpPr>
          <p:cNvPr id="3" name="Content Placeholder 2"/>
          <p:cNvSpPr>
            <a:spLocks noGrp="1"/>
          </p:cNvSpPr>
          <p:nvPr>
            <p:ph idx="1"/>
          </p:nvPr>
        </p:nvSpPr>
        <p:spPr>
          <a:xfrm>
            <a:off x="457200" y="990600"/>
            <a:ext cx="8229600" cy="5638800"/>
          </a:xfrm>
        </p:spPr>
        <p:txBody>
          <a:bodyPr>
            <a:normAutofit lnSpcReduction="10000"/>
          </a:bodyPr>
          <a:lstStyle/>
          <a:p>
            <a:pPr lvl="0"/>
            <a:r>
              <a:rPr lang="en-US" sz="2400" dirty="0" smtClean="0"/>
              <a:t>Developed by Fisher and Snedecor.</a:t>
            </a:r>
          </a:p>
          <a:p>
            <a:pPr lvl="0"/>
            <a:r>
              <a:rPr lang="en-US" sz="2400" dirty="0" smtClean="0"/>
              <a:t>Comparison of  Variance between two groups (or Sample).</a:t>
            </a:r>
          </a:p>
          <a:p>
            <a:pPr lvl="0"/>
            <a:r>
              <a:rPr lang="en-US" sz="2400" dirty="0" smtClean="0"/>
              <a:t>Involves the distribution of F.</a:t>
            </a:r>
          </a:p>
          <a:p>
            <a:pPr lvl="0"/>
            <a:r>
              <a:rPr lang="en-US" sz="2400" dirty="0" smtClean="0"/>
              <a:t>Applied If the </a:t>
            </a:r>
          </a:p>
          <a:p>
            <a:pPr lvl="1">
              <a:buFont typeface="Wingdings" pitchFamily="2" charset="2"/>
              <a:buChar char="§"/>
            </a:pPr>
            <a:r>
              <a:rPr lang="en-US" sz="2200" dirty="0" smtClean="0"/>
              <a:t>SD </a:t>
            </a:r>
            <a:r>
              <a:rPr lang="en-US" sz="2200" baseline="-25000" dirty="0" smtClean="0"/>
              <a:t>1</a:t>
            </a:r>
            <a:r>
              <a:rPr lang="en-US" sz="2200" baseline="30000" dirty="0" smtClean="0"/>
              <a:t>2  </a:t>
            </a:r>
            <a:r>
              <a:rPr lang="en-US" sz="2200" dirty="0" smtClean="0"/>
              <a:t>and SD </a:t>
            </a:r>
            <a:r>
              <a:rPr lang="en-US" sz="2200" baseline="-25000" dirty="0" smtClean="0"/>
              <a:t>2</a:t>
            </a:r>
            <a:r>
              <a:rPr lang="en-US" sz="2200" baseline="30000" dirty="0" smtClean="0"/>
              <a:t>2  </a:t>
            </a:r>
            <a:r>
              <a:rPr lang="en-US" sz="2200" dirty="0" smtClean="0"/>
              <a:t>of two sample is known. </a:t>
            </a:r>
          </a:p>
          <a:p>
            <a:pPr lvl="1">
              <a:buFont typeface="Wingdings" pitchFamily="2" charset="2"/>
              <a:buChar char="§"/>
            </a:pPr>
            <a:r>
              <a:rPr lang="en-US" sz="2200" dirty="0" smtClean="0"/>
              <a:t>SD </a:t>
            </a:r>
            <a:r>
              <a:rPr lang="en-US" sz="2200" baseline="-25000" dirty="0" smtClean="0"/>
              <a:t>1</a:t>
            </a:r>
            <a:r>
              <a:rPr lang="en-US" sz="2200" baseline="30000" dirty="0" smtClean="0"/>
              <a:t>2  </a:t>
            </a:r>
            <a:r>
              <a:rPr lang="en-US" sz="2200" dirty="0" smtClean="0"/>
              <a:t>&gt; SD </a:t>
            </a:r>
            <a:r>
              <a:rPr lang="en-US" sz="2200" baseline="-25000" dirty="0" smtClean="0"/>
              <a:t>2</a:t>
            </a:r>
            <a:r>
              <a:rPr lang="en-US" sz="2200" baseline="30000" dirty="0" smtClean="0"/>
              <a:t>2  </a:t>
            </a:r>
            <a:r>
              <a:rPr lang="en-US" sz="2200" dirty="0" smtClean="0"/>
              <a:t>than </a:t>
            </a:r>
          </a:p>
          <a:p>
            <a:pPr lvl="1">
              <a:buFont typeface="Wingdings" pitchFamily="2" charset="2"/>
              <a:buChar char="§"/>
            </a:pPr>
            <a:r>
              <a:rPr lang="en-US" sz="2200" dirty="0" smtClean="0"/>
              <a:t> SD </a:t>
            </a:r>
            <a:r>
              <a:rPr lang="en-US" sz="2200" baseline="-25000" dirty="0" smtClean="0"/>
              <a:t>1</a:t>
            </a:r>
            <a:r>
              <a:rPr lang="en-US" sz="2200" baseline="30000" dirty="0" smtClean="0"/>
              <a:t>2  </a:t>
            </a:r>
            <a:r>
              <a:rPr lang="en-US" sz="2200" dirty="0" smtClean="0"/>
              <a:t>/ SD </a:t>
            </a:r>
            <a:r>
              <a:rPr lang="en-US" sz="2200" baseline="-25000" dirty="0" smtClean="0"/>
              <a:t>2</a:t>
            </a:r>
            <a:r>
              <a:rPr lang="en-US" sz="2200" baseline="30000" dirty="0" smtClean="0"/>
              <a:t>2   </a:t>
            </a:r>
            <a:r>
              <a:rPr lang="en-US" sz="2200" dirty="0" smtClean="0"/>
              <a:t>follows the F distribution at n</a:t>
            </a:r>
            <a:r>
              <a:rPr lang="en-US" sz="2200" baseline="-25000" dirty="0" smtClean="0"/>
              <a:t>1 </a:t>
            </a:r>
            <a:r>
              <a:rPr lang="en-US" sz="2200" dirty="0" smtClean="0"/>
              <a:t>-1 and n</a:t>
            </a:r>
            <a:r>
              <a:rPr lang="en-US" sz="2200" baseline="-25000" dirty="0" smtClean="0"/>
              <a:t>2 </a:t>
            </a:r>
            <a:r>
              <a:rPr lang="en-US" sz="2200" dirty="0" smtClean="0"/>
              <a:t>– 1 Degree of Freedom.</a:t>
            </a:r>
            <a:endParaRPr lang="en-US" sz="2400" dirty="0" smtClean="0"/>
          </a:p>
          <a:p>
            <a:r>
              <a:rPr lang="en-US" sz="2400" dirty="0" smtClean="0"/>
              <a:t>F = SD </a:t>
            </a:r>
            <a:r>
              <a:rPr lang="en-US" sz="2400" baseline="-25000" dirty="0" smtClean="0"/>
              <a:t>1</a:t>
            </a:r>
            <a:r>
              <a:rPr lang="en-US" sz="2400" baseline="30000" dirty="0" smtClean="0"/>
              <a:t>2 </a:t>
            </a:r>
            <a:r>
              <a:rPr lang="en-US" sz="2400" dirty="0" smtClean="0"/>
              <a:t>/ SD </a:t>
            </a:r>
            <a:r>
              <a:rPr lang="en-US" sz="2400" baseline="-25000" dirty="0" smtClean="0"/>
              <a:t>2</a:t>
            </a:r>
            <a:r>
              <a:rPr lang="en-US" sz="2400" baseline="30000" dirty="0" smtClean="0"/>
              <a:t>2</a:t>
            </a:r>
          </a:p>
          <a:p>
            <a:pPr>
              <a:buNone/>
            </a:pPr>
            <a:endParaRPr lang="en-US" sz="2400" baseline="30000" dirty="0" smtClean="0"/>
          </a:p>
          <a:p>
            <a:r>
              <a:rPr lang="en-US" sz="2400" dirty="0" smtClean="0"/>
              <a:t>Example:</a:t>
            </a:r>
          </a:p>
          <a:p>
            <a:pPr>
              <a:buNone/>
            </a:pPr>
            <a:r>
              <a:rPr lang="en-US" sz="2400" dirty="0" smtClean="0"/>
              <a:t>    SD</a:t>
            </a:r>
            <a:r>
              <a:rPr lang="en-US" sz="2400" baseline="-25000" dirty="0" smtClean="0"/>
              <a:t>1</a:t>
            </a:r>
            <a:r>
              <a:rPr lang="en-US" sz="2400" baseline="30000" dirty="0" smtClean="0"/>
              <a:t>2 </a:t>
            </a:r>
            <a:r>
              <a:rPr lang="en-US" sz="2400" dirty="0" smtClean="0"/>
              <a:t>of 25 males’ adults for height is 5.0. SD </a:t>
            </a:r>
            <a:r>
              <a:rPr lang="en-US" sz="2400" baseline="-25000" dirty="0" smtClean="0"/>
              <a:t>1</a:t>
            </a:r>
            <a:r>
              <a:rPr lang="en-US" sz="2400" baseline="30000" dirty="0" smtClean="0"/>
              <a:t>2 </a:t>
            </a:r>
            <a:r>
              <a:rPr lang="en-US" sz="2400" dirty="0" smtClean="0"/>
              <a:t>for 25 females is 9.0. Can we conclude that the variance in height is same in both male and female adults?</a:t>
            </a:r>
          </a:p>
          <a:p>
            <a:endParaRPr lang="en-US" sz="24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685800"/>
          </a:xfrm>
        </p:spPr>
        <p:txBody>
          <a:bodyPr>
            <a:noAutofit/>
          </a:bodyPr>
          <a:lstStyle/>
          <a:p>
            <a:pPr algn="l"/>
            <a:r>
              <a:rPr lang="en-US" sz="4000" b="1" dirty="0" smtClean="0">
                <a:solidFill>
                  <a:srgbClr val="C00000"/>
                </a:solidFill>
              </a:rPr>
              <a:t>t – test:</a:t>
            </a:r>
            <a:r>
              <a:rPr lang="en-US" sz="4000" dirty="0" smtClean="0">
                <a:solidFill>
                  <a:srgbClr val="C00000"/>
                </a:solidFill>
              </a:rPr>
              <a:t/>
            </a:r>
            <a:br>
              <a:rPr lang="en-US" sz="4000" dirty="0" smtClean="0">
                <a:solidFill>
                  <a:srgbClr val="C00000"/>
                </a:solidFill>
              </a:rPr>
            </a:br>
            <a:endParaRPr lang="en-US" sz="4000" dirty="0">
              <a:solidFill>
                <a:srgbClr val="C00000"/>
              </a:solidFill>
            </a:endParaRPr>
          </a:p>
        </p:txBody>
      </p:sp>
      <p:sp>
        <p:nvSpPr>
          <p:cNvPr id="3" name="Content Placeholder 2"/>
          <p:cNvSpPr>
            <a:spLocks noGrp="1"/>
          </p:cNvSpPr>
          <p:nvPr>
            <p:ph idx="1"/>
          </p:nvPr>
        </p:nvSpPr>
        <p:spPr>
          <a:xfrm>
            <a:off x="457200" y="990600"/>
            <a:ext cx="8229600" cy="5486400"/>
          </a:xfrm>
        </p:spPr>
        <p:txBody>
          <a:bodyPr>
            <a:noAutofit/>
          </a:bodyPr>
          <a:lstStyle/>
          <a:p>
            <a:pPr lvl="0"/>
            <a:r>
              <a:rPr lang="en-US" sz="2800" dirty="0" smtClean="0"/>
              <a:t>Prof. W.S. Gosset. ( pen name of student.) </a:t>
            </a:r>
          </a:p>
          <a:p>
            <a:pPr lvl="0">
              <a:buNone/>
            </a:pPr>
            <a:endParaRPr lang="en-US" sz="2800" dirty="0" smtClean="0"/>
          </a:p>
          <a:p>
            <a:r>
              <a:rPr lang="en-US" sz="2800" dirty="0" smtClean="0"/>
              <a:t>Difference b/w Normal and t Distribution:</a:t>
            </a:r>
          </a:p>
          <a:p>
            <a:pPr lvl="0"/>
            <a:r>
              <a:rPr lang="en-US" sz="2800" dirty="0" smtClean="0"/>
              <a:t>Very  Small Sample size don’t follow the normal distribution. </a:t>
            </a:r>
          </a:p>
          <a:p>
            <a:pPr lvl="0"/>
            <a:endParaRPr lang="en-US" sz="2800" dirty="0" smtClean="0"/>
          </a:p>
          <a:p>
            <a:pPr lvl="0"/>
            <a:r>
              <a:rPr lang="en-US" sz="2800" dirty="0" smtClean="0"/>
              <a:t>They follow the t distribution.</a:t>
            </a:r>
          </a:p>
          <a:p>
            <a:pPr lvl="0"/>
            <a:endParaRPr lang="en-US" sz="2800" dirty="0" smtClean="0"/>
          </a:p>
          <a:p>
            <a:pPr lvl="0"/>
            <a:r>
              <a:rPr lang="en-US" sz="2800" dirty="0" smtClean="0"/>
              <a:t>Bell shaped vs. symmetrical.</a:t>
            </a:r>
          </a:p>
          <a:p>
            <a:pPr lvl="1">
              <a:buNone/>
            </a:pPr>
            <a:r>
              <a:rPr lang="en-US" dirty="0" smtClean="0"/>
              <a:t> </a:t>
            </a:r>
          </a:p>
          <a:p>
            <a:pPr lvl="0">
              <a:buNone/>
            </a:pPr>
            <a:r>
              <a:rPr lang="en-US" sz="2800" dirty="0" smtClean="0"/>
              <a:t>      </a:t>
            </a:r>
          </a:p>
          <a:p>
            <a:pPr lvl="0">
              <a:buNone/>
            </a:pPr>
            <a:endParaRPr lang="en-US" sz="2800" dirty="0" smtClean="0"/>
          </a:p>
          <a:p>
            <a:pPr lvl="0"/>
            <a:endParaRPr lang="en-US" sz="2800" dirty="0" smtClean="0"/>
          </a:p>
          <a:p>
            <a:endParaRPr lang="en-US" sz="28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762000"/>
          </a:xfrm>
        </p:spPr>
        <p:txBody>
          <a:bodyPr>
            <a:normAutofit fontScale="90000"/>
          </a:bodyPr>
          <a:lstStyle/>
          <a:p>
            <a:pPr lvl="0" algn="l"/>
            <a:r>
              <a:rPr lang="en-US" dirty="0" smtClean="0">
                <a:solidFill>
                  <a:srgbClr val="C00000"/>
                </a:solidFill>
              </a:rPr>
              <a:t/>
            </a:r>
            <a:br>
              <a:rPr lang="en-US" dirty="0" smtClean="0">
                <a:solidFill>
                  <a:srgbClr val="C00000"/>
                </a:solidFill>
              </a:rPr>
            </a:br>
            <a:r>
              <a:rPr lang="en-US" dirty="0" smtClean="0">
                <a:solidFill>
                  <a:srgbClr val="C00000"/>
                </a:solidFill>
              </a:rPr>
              <a:t>Prerequisite: </a:t>
            </a:r>
            <a:br>
              <a:rPr lang="en-US" dirty="0" smtClean="0">
                <a:solidFill>
                  <a:srgbClr val="C00000"/>
                </a:solidFill>
              </a:rPr>
            </a:br>
            <a:endParaRPr lang="en-US" dirty="0">
              <a:solidFill>
                <a:srgbClr val="C00000"/>
              </a:solidFill>
            </a:endParaRPr>
          </a:p>
        </p:txBody>
      </p:sp>
      <p:sp>
        <p:nvSpPr>
          <p:cNvPr id="3" name="Content Placeholder 2"/>
          <p:cNvSpPr>
            <a:spLocks noGrp="1"/>
          </p:cNvSpPr>
          <p:nvPr>
            <p:ph idx="1"/>
          </p:nvPr>
        </p:nvSpPr>
        <p:spPr>
          <a:xfrm>
            <a:off x="457200" y="1295400"/>
            <a:ext cx="8229600" cy="5029200"/>
          </a:xfrm>
        </p:spPr>
        <p:txBody>
          <a:bodyPr>
            <a:normAutofit/>
          </a:bodyPr>
          <a:lstStyle/>
          <a:p>
            <a:pPr lvl="0">
              <a:buNone/>
            </a:pPr>
            <a:r>
              <a:rPr lang="en-US" sz="2400" b="1" dirty="0" smtClean="0"/>
              <a:t>    Unpaired data:</a:t>
            </a:r>
          </a:p>
          <a:p>
            <a:pPr lvl="1"/>
            <a:r>
              <a:rPr lang="en-US" sz="2400" dirty="0" smtClean="0"/>
              <a:t>Sample size is small (Usually &lt; 30) </a:t>
            </a:r>
          </a:p>
          <a:p>
            <a:pPr lvl="1"/>
            <a:r>
              <a:rPr lang="en-US" sz="2400" dirty="0" smtClean="0"/>
              <a:t>Population variance is not known.</a:t>
            </a:r>
          </a:p>
          <a:p>
            <a:pPr lvl="1"/>
            <a:r>
              <a:rPr lang="en-US" sz="2400" dirty="0" smtClean="0"/>
              <a:t>Two separate group of samples drawn from two separate population group.</a:t>
            </a:r>
          </a:p>
          <a:p>
            <a:pPr lvl="1"/>
            <a:r>
              <a:rPr lang="en-US" sz="2400" dirty="0" smtClean="0"/>
              <a:t>These two groups can be control and cases also. </a:t>
            </a:r>
          </a:p>
          <a:p>
            <a:pPr lvl="1">
              <a:buNone/>
            </a:pPr>
            <a:endParaRPr lang="en-US" sz="2400" b="1" dirty="0" smtClean="0"/>
          </a:p>
          <a:p>
            <a:pPr lvl="1">
              <a:buNone/>
            </a:pPr>
            <a:r>
              <a:rPr lang="en-US" sz="2400" b="1" dirty="0" smtClean="0"/>
              <a:t>Paired data:</a:t>
            </a:r>
          </a:p>
          <a:p>
            <a:pPr lvl="1"/>
            <a:r>
              <a:rPr lang="en-US" sz="2400" dirty="0" smtClean="0"/>
              <a:t>Applied only when each individual gives a pair of data.</a:t>
            </a:r>
          </a:p>
          <a:p>
            <a:pPr lvl="1">
              <a:buNone/>
            </a:pPr>
            <a:r>
              <a:rPr lang="en-US" sz="2400" dirty="0" smtClean="0"/>
              <a:t> i.e. study of accuracy of two instruments  or study on weight of one individual on two different occasion.</a:t>
            </a:r>
          </a:p>
          <a:p>
            <a:endParaRPr lang="en-US" sz="2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457200"/>
          </a:xfrm>
        </p:spPr>
        <p:txBody>
          <a:bodyPr>
            <a:normAutofit fontScale="90000"/>
          </a:bodyPr>
          <a:lstStyle/>
          <a:p>
            <a:pPr lvl="0" algn="l"/>
            <a:r>
              <a:rPr lang="en-US" b="1" dirty="0" smtClean="0">
                <a:solidFill>
                  <a:srgbClr val="C00000"/>
                </a:solidFill>
              </a:rPr>
              <a:t/>
            </a:r>
            <a:br>
              <a:rPr lang="en-US" b="1" dirty="0" smtClean="0">
                <a:solidFill>
                  <a:srgbClr val="C00000"/>
                </a:solidFill>
              </a:rPr>
            </a:br>
            <a:r>
              <a:rPr lang="en-US" b="1" dirty="0" smtClean="0">
                <a:solidFill>
                  <a:srgbClr val="C00000"/>
                </a:solidFill>
              </a:rPr>
              <a:t>Assumptions</a:t>
            </a:r>
            <a:r>
              <a:rPr lang="en-US" b="1" dirty="0" smtClean="0">
                <a:solidFill>
                  <a:srgbClr val="C00000"/>
                </a:solidFill>
              </a:rPr>
              <a:t>:</a:t>
            </a:r>
            <a:r>
              <a:rPr lang="en-US" sz="4000" dirty="0" smtClean="0">
                <a:solidFill>
                  <a:srgbClr val="C00000"/>
                </a:solidFill>
              </a:rPr>
              <a:t/>
            </a:r>
            <a:br>
              <a:rPr lang="en-US" sz="4000" dirty="0" smtClean="0">
                <a:solidFill>
                  <a:srgbClr val="C00000"/>
                </a:solidFill>
              </a:rPr>
            </a:br>
            <a:endParaRPr lang="en-US" dirty="0">
              <a:solidFill>
                <a:srgbClr val="C00000"/>
              </a:solidFill>
            </a:endParaRPr>
          </a:p>
        </p:txBody>
      </p:sp>
      <p:sp>
        <p:nvSpPr>
          <p:cNvPr id="3" name="Content Placeholder 2"/>
          <p:cNvSpPr>
            <a:spLocks noGrp="1"/>
          </p:cNvSpPr>
          <p:nvPr>
            <p:ph idx="1"/>
          </p:nvPr>
        </p:nvSpPr>
        <p:spPr>
          <a:xfrm>
            <a:off x="457200" y="914400"/>
            <a:ext cx="8229600" cy="5410200"/>
          </a:xfrm>
        </p:spPr>
        <p:txBody>
          <a:bodyPr>
            <a:normAutofit lnSpcReduction="10000"/>
          </a:bodyPr>
          <a:lstStyle/>
          <a:p>
            <a:pPr lvl="1">
              <a:lnSpc>
                <a:spcPct val="150000"/>
              </a:lnSpc>
              <a:buNone/>
            </a:pPr>
            <a:endParaRPr lang="en-US" dirty="0" smtClean="0"/>
          </a:p>
          <a:p>
            <a:pPr lvl="1">
              <a:lnSpc>
                <a:spcPct val="150000"/>
              </a:lnSpc>
              <a:buFont typeface="Wingdings" pitchFamily="2" charset="2"/>
              <a:buChar char="§"/>
            </a:pPr>
            <a:r>
              <a:rPr lang="en-US" dirty="0" smtClean="0"/>
              <a:t>Samples are randomly selected.</a:t>
            </a:r>
            <a:endParaRPr lang="en-US" sz="2400" dirty="0" smtClean="0"/>
          </a:p>
          <a:p>
            <a:pPr lvl="1">
              <a:lnSpc>
                <a:spcPct val="150000"/>
              </a:lnSpc>
              <a:buFont typeface="Wingdings" pitchFamily="2" charset="2"/>
              <a:buChar char="§"/>
            </a:pPr>
            <a:r>
              <a:rPr lang="en-US" dirty="0" smtClean="0"/>
              <a:t>Quantitative data.</a:t>
            </a:r>
            <a:endParaRPr lang="en-US" sz="2400" dirty="0" smtClean="0"/>
          </a:p>
          <a:p>
            <a:pPr lvl="1">
              <a:lnSpc>
                <a:spcPct val="150000"/>
              </a:lnSpc>
              <a:buFont typeface="Wingdings" pitchFamily="2" charset="2"/>
              <a:buChar char="§"/>
            </a:pPr>
            <a:r>
              <a:rPr lang="en-US" dirty="0" smtClean="0"/>
              <a:t>Variable  under  study  follow normal distribution  family.</a:t>
            </a:r>
            <a:endParaRPr lang="en-US" sz="2400" dirty="0" smtClean="0"/>
          </a:p>
          <a:p>
            <a:pPr lvl="1">
              <a:lnSpc>
                <a:spcPct val="150000"/>
              </a:lnSpc>
              <a:buFont typeface="Wingdings" pitchFamily="2" charset="2"/>
              <a:buChar char="§"/>
            </a:pPr>
            <a:r>
              <a:rPr lang="en-US" dirty="0" smtClean="0"/>
              <a:t>Sample variances are mostly same in both group.</a:t>
            </a:r>
            <a:endParaRPr lang="en-US" sz="2400" dirty="0" smtClean="0"/>
          </a:p>
          <a:p>
            <a:pPr lvl="1">
              <a:lnSpc>
                <a:spcPct val="150000"/>
              </a:lnSpc>
              <a:buFont typeface="Wingdings" pitchFamily="2" charset="2"/>
              <a:buChar char="§"/>
            </a:pPr>
            <a:r>
              <a:rPr lang="en-US" dirty="0" smtClean="0"/>
              <a:t>Sample size is small (usually &lt; 30).</a:t>
            </a:r>
            <a:endParaRPr lang="en-US" sz="2400" dirty="0" smtClean="0"/>
          </a:p>
          <a:p>
            <a:pPr>
              <a:lnSpc>
                <a:spcPct val="150000"/>
              </a:lnSpc>
            </a:pP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762000"/>
          </a:xfrm>
        </p:spPr>
        <p:txBody>
          <a:bodyPr>
            <a:normAutofit fontScale="90000"/>
          </a:bodyPr>
          <a:lstStyle/>
          <a:p>
            <a:pPr algn="l"/>
            <a:r>
              <a:rPr lang="en-US" b="1" dirty="0" smtClean="0">
                <a:solidFill>
                  <a:srgbClr val="C00000"/>
                </a:solidFill>
              </a:rPr>
              <a:t>Unpaired  t test:</a:t>
            </a:r>
            <a:r>
              <a:rPr lang="en-US" dirty="0" smtClean="0">
                <a:solidFill>
                  <a:srgbClr val="C00000"/>
                </a:solidFill>
              </a:rPr>
              <a:t/>
            </a:r>
            <a:br>
              <a:rPr lang="en-US" dirty="0" smtClean="0">
                <a:solidFill>
                  <a:srgbClr val="C00000"/>
                </a:solidFill>
              </a:rPr>
            </a:br>
            <a:endParaRPr lang="en-US" dirty="0">
              <a:solidFill>
                <a:srgbClr val="C00000"/>
              </a:solidFill>
            </a:endParaRPr>
          </a:p>
        </p:txBody>
      </p:sp>
      <p:sp>
        <p:nvSpPr>
          <p:cNvPr id="7" name="Content Placeholder 6"/>
          <p:cNvSpPr>
            <a:spLocks noGrp="1"/>
          </p:cNvSpPr>
          <p:nvPr>
            <p:ph idx="1"/>
          </p:nvPr>
        </p:nvSpPr>
        <p:spPr>
          <a:xfrm>
            <a:off x="457200" y="1066800"/>
            <a:ext cx="8229600" cy="5410200"/>
          </a:xfrm>
        </p:spPr>
        <p:txBody>
          <a:bodyPr>
            <a:normAutofit lnSpcReduction="10000"/>
          </a:bodyPr>
          <a:lstStyle/>
          <a:p>
            <a:r>
              <a:rPr lang="en-US" sz="2400" dirty="0" smtClean="0"/>
              <a:t>Mean of two independent samples.</a:t>
            </a:r>
          </a:p>
          <a:p>
            <a:endParaRPr lang="en-US" sz="2400" dirty="0" smtClean="0"/>
          </a:p>
          <a:p>
            <a:r>
              <a:rPr lang="en-US" sz="2400" dirty="0" smtClean="0"/>
              <a:t>Example: </a:t>
            </a:r>
          </a:p>
          <a:p>
            <a:r>
              <a:rPr lang="en-US" sz="2400" dirty="0" smtClean="0"/>
              <a:t>Mean value of birth weight with std. deviation is given below by socio- economic status. </a:t>
            </a:r>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pPr lvl="0"/>
            <a:r>
              <a:rPr lang="en-US" sz="2400" dirty="0" smtClean="0"/>
              <a:t>Small randomly selected sample size. Variance is mostly the same, so t test can be applied.</a:t>
            </a:r>
          </a:p>
          <a:p>
            <a:endParaRPr lang="en-US" sz="2400" dirty="0" smtClean="0"/>
          </a:p>
          <a:p>
            <a:endParaRPr lang="en-US" sz="2400" dirty="0" smtClean="0"/>
          </a:p>
          <a:p>
            <a:endParaRPr lang="en-US" sz="2400" dirty="0" smtClean="0"/>
          </a:p>
          <a:p>
            <a:pPr>
              <a:buNone/>
            </a:pPr>
            <a:endParaRPr lang="en-US" sz="2400" dirty="0"/>
          </a:p>
        </p:txBody>
      </p:sp>
      <p:graphicFrame>
        <p:nvGraphicFramePr>
          <p:cNvPr id="8" name="Table 7"/>
          <p:cNvGraphicFramePr>
            <a:graphicFrameLocks noGrp="1"/>
          </p:cNvGraphicFramePr>
          <p:nvPr/>
        </p:nvGraphicFramePr>
        <p:xfrm>
          <a:off x="762000" y="3276601"/>
          <a:ext cx="7543800" cy="1904999"/>
        </p:xfrm>
        <a:graphic>
          <a:graphicData uri="http://schemas.openxmlformats.org/drawingml/2006/table">
            <a:tbl>
              <a:tblPr firstRow="1" bandRow="1">
                <a:tableStyleId>{5C22544A-7EE6-4342-B048-85BDC9FD1C3A}</a:tableStyleId>
              </a:tblPr>
              <a:tblGrid>
                <a:gridCol w="2514600"/>
                <a:gridCol w="2514600"/>
                <a:gridCol w="2514600"/>
              </a:tblGrid>
              <a:tr h="629330">
                <a:tc>
                  <a:txBody>
                    <a:bodyPr/>
                    <a:lstStyle/>
                    <a:p>
                      <a:pPr marL="0" marR="0" algn="just">
                        <a:lnSpc>
                          <a:spcPct val="115000"/>
                        </a:lnSpc>
                        <a:spcBef>
                          <a:spcPts val="0"/>
                        </a:spcBef>
                        <a:spcAft>
                          <a:spcPts val="0"/>
                        </a:spcAft>
                      </a:pPr>
                      <a:r>
                        <a:rPr lang="en-US" sz="1800" dirty="0">
                          <a:solidFill>
                            <a:schemeClr val="tx1"/>
                          </a:solidFill>
                          <a:latin typeface="Times New Roman"/>
                          <a:ea typeface="Times New Roman"/>
                          <a:cs typeface="Times New Roman"/>
                        </a:rPr>
                        <a:t>Details </a:t>
                      </a:r>
                      <a:endParaRPr lang="en-US" sz="160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dirty="0" smtClean="0">
                          <a:solidFill>
                            <a:schemeClr val="tx1"/>
                          </a:solidFill>
                          <a:latin typeface="Times New Roman"/>
                          <a:ea typeface="Times New Roman"/>
                          <a:cs typeface="Times New Roman"/>
                        </a:rPr>
                        <a:t>HSES</a:t>
                      </a:r>
                      <a:endParaRPr lang="en-US" sz="160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dirty="0" smtClean="0">
                          <a:solidFill>
                            <a:schemeClr val="tx1"/>
                          </a:solidFill>
                          <a:latin typeface="Times New Roman"/>
                          <a:ea typeface="Times New Roman"/>
                          <a:cs typeface="Times New Roman"/>
                        </a:rPr>
                        <a:t>LSES</a:t>
                      </a:r>
                      <a:endParaRPr lang="en-US" sz="1600" dirty="0">
                        <a:solidFill>
                          <a:schemeClr val="tx1"/>
                        </a:solidFill>
                        <a:latin typeface="Calibri"/>
                        <a:ea typeface="Times New Roman"/>
                        <a:cs typeface="Times New Roman"/>
                      </a:endParaRPr>
                    </a:p>
                  </a:txBody>
                  <a:tcPr marL="68580" marR="68580" marT="0" marB="0"/>
                </a:tc>
              </a:tr>
              <a:tr h="425223">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Sample size</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15</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10</a:t>
                      </a:r>
                      <a:endParaRPr lang="en-US" sz="1600">
                        <a:solidFill>
                          <a:schemeClr val="tx1"/>
                        </a:solidFill>
                        <a:latin typeface="Calibri"/>
                        <a:ea typeface="Times New Roman"/>
                        <a:cs typeface="Times New Roman"/>
                      </a:endParaRPr>
                    </a:p>
                  </a:txBody>
                  <a:tcPr marL="68580" marR="68580" marT="0" marB="0"/>
                </a:tc>
              </a:tr>
              <a:tr h="425223">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Mean Birth weight </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2.91</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2.26</a:t>
                      </a:r>
                      <a:endParaRPr lang="en-US" sz="1600">
                        <a:solidFill>
                          <a:schemeClr val="tx1"/>
                        </a:solidFill>
                        <a:latin typeface="Calibri"/>
                        <a:ea typeface="Times New Roman"/>
                        <a:cs typeface="Times New Roman"/>
                      </a:endParaRPr>
                    </a:p>
                  </a:txBody>
                  <a:tcPr marL="68580" marR="68580" marT="0" marB="0"/>
                </a:tc>
              </a:tr>
              <a:tr h="425223">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Standard deviation</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0.27</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dirty="0">
                          <a:solidFill>
                            <a:schemeClr val="tx1"/>
                          </a:solidFill>
                          <a:latin typeface="Times New Roman"/>
                          <a:ea typeface="Times New Roman"/>
                          <a:cs typeface="Times New Roman"/>
                        </a:rPr>
                        <a:t>0.22</a:t>
                      </a:r>
                      <a:endParaRPr lang="en-US" sz="1600" dirty="0">
                        <a:solidFill>
                          <a:schemeClr val="tx1"/>
                        </a:solidFill>
                        <a:latin typeface="Calibri"/>
                        <a:ea typeface="Times New Roman"/>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pPr algn="l"/>
            <a:r>
              <a:rPr lang="en-US" b="1" dirty="0" smtClean="0">
                <a:solidFill>
                  <a:srgbClr val="C00000"/>
                </a:solidFill>
              </a:rPr>
              <a:t>Steps:</a:t>
            </a:r>
            <a:r>
              <a:rPr lang="en-US" dirty="0" smtClean="0">
                <a:solidFill>
                  <a:srgbClr val="C00000"/>
                </a:solidFill>
              </a:rPr>
              <a:t/>
            </a:r>
            <a:br>
              <a:rPr lang="en-US" dirty="0" smtClean="0">
                <a:solidFill>
                  <a:srgbClr val="C00000"/>
                </a:solidFill>
              </a:rPr>
            </a:br>
            <a:endParaRPr lang="en-US" dirty="0">
              <a:solidFill>
                <a:srgbClr val="C00000"/>
              </a:solidFill>
            </a:endParaRPr>
          </a:p>
        </p:txBody>
      </p:sp>
      <p:sp>
        <p:nvSpPr>
          <p:cNvPr id="3" name="Content Placeholder 2"/>
          <p:cNvSpPr>
            <a:spLocks noGrp="1"/>
          </p:cNvSpPr>
          <p:nvPr>
            <p:ph idx="1"/>
          </p:nvPr>
        </p:nvSpPr>
        <p:spPr>
          <a:xfrm>
            <a:off x="457200" y="1066800"/>
            <a:ext cx="8229600" cy="5486400"/>
          </a:xfrm>
        </p:spPr>
        <p:txBody>
          <a:bodyPr>
            <a:noAutofit/>
          </a:bodyPr>
          <a:lstStyle/>
          <a:p>
            <a:pPr lvl="0"/>
            <a:r>
              <a:rPr lang="en-US" sz="2400" dirty="0" smtClean="0"/>
              <a:t>State  Null hypothesis (H</a:t>
            </a:r>
            <a:r>
              <a:rPr lang="en-US" sz="2400" baseline="-25000" dirty="0" smtClean="0"/>
              <a:t>0</a:t>
            </a:r>
            <a:r>
              <a:rPr lang="en-US" sz="2400" dirty="0" smtClean="0"/>
              <a:t>): X</a:t>
            </a:r>
            <a:r>
              <a:rPr lang="en-US" sz="2400" baseline="-25000" dirty="0" smtClean="0"/>
              <a:t>1 </a:t>
            </a:r>
            <a:r>
              <a:rPr lang="en-US" sz="2400" dirty="0" smtClean="0"/>
              <a:t>= X</a:t>
            </a:r>
            <a:r>
              <a:rPr lang="en-US" sz="2400" baseline="-25000" dirty="0" smtClean="0"/>
              <a:t>2 </a:t>
            </a:r>
            <a:endParaRPr lang="en-US" sz="2400" dirty="0" smtClean="0"/>
          </a:p>
          <a:p>
            <a:pPr lvl="0"/>
            <a:r>
              <a:rPr lang="en-US" sz="2400" dirty="0" smtClean="0"/>
              <a:t>Alternative Hypothesis (H</a:t>
            </a:r>
            <a:r>
              <a:rPr lang="en-US" sz="2400" baseline="-25000" dirty="0" smtClean="0"/>
              <a:t>1</a:t>
            </a:r>
            <a:r>
              <a:rPr lang="en-US" sz="2400" dirty="0" smtClean="0"/>
              <a:t>): H</a:t>
            </a:r>
            <a:r>
              <a:rPr lang="en-US" sz="2400" baseline="-25000" dirty="0" smtClean="0"/>
              <a:t>0 </a:t>
            </a:r>
            <a:r>
              <a:rPr lang="en-US" sz="2400" dirty="0" smtClean="0"/>
              <a:t>is not true.</a:t>
            </a:r>
          </a:p>
          <a:p>
            <a:pPr lvl="0"/>
            <a:r>
              <a:rPr lang="en-US" sz="2400" dirty="0" smtClean="0"/>
              <a:t>Test criteria t = mean difference between two samples / SE (mean difference between two samples) </a:t>
            </a:r>
          </a:p>
          <a:p>
            <a:pPr lvl="0"/>
            <a:r>
              <a:rPr lang="en-US" sz="2400" dirty="0" smtClean="0"/>
              <a:t>t = x</a:t>
            </a:r>
            <a:r>
              <a:rPr lang="en-US" sz="2400" baseline="-25000" dirty="0" smtClean="0"/>
              <a:t>1 </a:t>
            </a:r>
            <a:r>
              <a:rPr lang="en-US" sz="2400" dirty="0" smtClean="0"/>
              <a:t>– x</a:t>
            </a:r>
            <a:r>
              <a:rPr lang="en-US" sz="2400" baseline="-25000" dirty="0" smtClean="0"/>
              <a:t>2  </a:t>
            </a:r>
            <a:r>
              <a:rPr lang="en-US" sz="2400" dirty="0" smtClean="0"/>
              <a:t> / SE (x</a:t>
            </a:r>
            <a:r>
              <a:rPr lang="en-US" sz="2400" baseline="-25000" dirty="0" smtClean="0"/>
              <a:t>1 </a:t>
            </a:r>
            <a:r>
              <a:rPr lang="en-US" sz="2400" dirty="0" smtClean="0"/>
              <a:t>– x</a:t>
            </a:r>
            <a:r>
              <a:rPr lang="en-US" sz="2400" baseline="-25000" dirty="0" smtClean="0"/>
              <a:t>2</a:t>
            </a:r>
            <a:r>
              <a:rPr lang="en-US" sz="2400" dirty="0" smtClean="0"/>
              <a:t>).</a:t>
            </a:r>
          </a:p>
          <a:p>
            <a:pPr lvl="0"/>
            <a:r>
              <a:rPr lang="en-US" sz="2400" dirty="0" smtClean="0"/>
              <a:t>SE (x</a:t>
            </a:r>
            <a:r>
              <a:rPr lang="en-US" sz="2400" baseline="-25000" dirty="0" smtClean="0"/>
              <a:t>1 </a:t>
            </a:r>
            <a:r>
              <a:rPr lang="en-US" sz="2400" dirty="0" smtClean="0"/>
              <a:t>– x</a:t>
            </a:r>
            <a:r>
              <a:rPr lang="en-US" sz="2400" baseline="-25000" dirty="0" smtClean="0"/>
              <a:t>2</a:t>
            </a:r>
            <a:r>
              <a:rPr lang="en-US" sz="2400" dirty="0" smtClean="0"/>
              <a:t>) =  SD  [1/n</a:t>
            </a:r>
            <a:r>
              <a:rPr lang="en-US" sz="2400" baseline="-25000" dirty="0" smtClean="0"/>
              <a:t>2</a:t>
            </a:r>
            <a:r>
              <a:rPr lang="en-US" sz="2400" dirty="0" smtClean="0"/>
              <a:t> + 1/n</a:t>
            </a:r>
            <a:r>
              <a:rPr lang="en-US" sz="2400" baseline="-25000" dirty="0" smtClean="0"/>
              <a:t>2</a:t>
            </a:r>
            <a:r>
              <a:rPr lang="en-US" sz="2400" dirty="0" smtClean="0"/>
              <a:t>]</a:t>
            </a:r>
            <a:r>
              <a:rPr lang="en-US" sz="2400" baseline="30000" dirty="0" smtClean="0"/>
              <a:t>1/2 </a:t>
            </a:r>
            <a:r>
              <a:rPr lang="en-US" sz="2400" dirty="0" smtClean="0"/>
              <a:t>  SD = [(n</a:t>
            </a:r>
            <a:r>
              <a:rPr lang="en-US" sz="2400" baseline="-25000" dirty="0" smtClean="0"/>
              <a:t>1</a:t>
            </a:r>
            <a:r>
              <a:rPr lang="en-US" sz="2400" dirty="0" smtClean="0"/>
              <a:t>-1)SD </a:t>
            </a:r>
            <a:r>
              <a:rPr lang="en-US" sz="2400" baseline="-25000" dirty="0" smtClean="0"/>
              <a:t>1</a:t>
            </a:r>
            <a:r>
              <a:rPr lang="en-US" sz="2400" baseline="30000" dirty="0" smtClean="0"/>
              <a:t>2 </a:t>
            </a:r>
            <a:r>
              <a:rPr lang="en-US" sz="2400" dirty="0" smtClean="0"/>
              <a:t>+ (n</a:t>
            </a:r>
            <a:r>
              <a:rPr lang="en-US" sz="2400" baseline="-25000" dirty="0" smtClean="0"/>
              <a:t>2 </a:t>
            </a:r>
            <a:r>
              <a:rPr lang="en-US" sz="2400" dirty="0" smtClean="0"/>
              <a:t>-1) SD</a:t>
            </a:r>
            <a:r>
              <a:rPr lang="en-US" sz="2400" baseline="-25000" dirty="0" smtClean="0"/>
              <a:t>2 </a:t>
            </a:r>
            <a:r>
              <a:rPr lang="en-US" sz="2400" baseline="30000" dirty="0" smtClean="0"/>
              <a:t>2 </a:t>
            </a:r>
            <a:r>
              <a:rPr lang="en-US" sz="2400" dirty="0" smtClean="0"/>
              <a:t>/ n</a:t>
            </a:r>
            <a:r>
              <a:rPr lang="en-US" sz="2400" baseline="-25000" dirty="0" smtClean="0"/>
              <a:t>1 </a:t>
            </a:r>
            <a:r>
              <a:rPr lang="en-US" sz="2400" dirty="0" smtClean="0"/>
              <a:t>+ n</a:t>
            </a:r>
            <a:r>
              <a:rPr lang="en-US" sz="2400" baseline="-25000" dirty="0" smtClean="0"/>
              <a:t>2 </a:t>
            </a:r>
            <a:r>
              <a:rPr lang="en-US" sz="2400" dirty="0" smtClean="0"/>
              <a:t>-2]</a:t>
            </a:r>
          </a:p>
          <a:p>
            <a:pPr lvl="0"/>
            <a:r>
              <a:rPr lang="en-US" sz="2400" dirty="0" smtClean="0"/>
              <a:t>Calculate df = (n</a:t>
            </a:r>
            <a:r>
              <a:rPr lang="en-US" sz="2400" baseline="-25000" dirty="0" smtClean="0"/>
              <a:t>1 </a:t>
            </a:r>
            <a:r>
              <a:rPr lang="en-US" sz="2400" dirty="0" smtClean="0"/>
              <a:t>– 1) + (n</a:t>
            </a:r>
            <a:r>
              <a:rPr lang="en-US" sz="2400" baseline="-25000" dirty="0" smtClean="0"/>
              <a:t>2</a:t>
            </a:r>
            <a:r>
              <a:rPr lang="en-US" sz="2400" dirty="0" smtClean="0"/>
              <a:t>-1) = n</a:t>
            </a:r>
            <a:r>
              <a:rPr lang="en-US" sz="2400" baseline="-25000" dirty="0" smtClean="0"/>
              <a:t>1</a:t>
            </a:r>
            <a:r>
              <a:rPr lang="en-US" sz="2400" dirty="0" smtClean="0"/>
              <a:t>+ n</a:t>
            </a:r>
            <a:r>
              <a:rPr lang="en-US" sz="2400" baseline="-25000" dirty="0" smtClean="0"/>
              <a:t>2 </a:t>
            </a:r>
            <a:r>
              <a:rPr lang="en-US" sz="2400" dirty="0" smtClean="0"/>
              <a:t>-2.</a:t>
            </a:r>
          </a:p>
          <a:p>
            <a:pPr lvl="0"/>
            <a:r>
              <a:rPr lang="en-US" sz="2400" dirty="0" smtClean="0"/>
              <a:t>Compare of calculated t value with its table value at t</a:t>
            </a:r>
            <a:r>
              <a:rPr lang="en-US" sz="2400" baseline="-25000" dirty="0" smtClean="0"/>
              <a:t>0.05, </a:t>
            </a:r>
            <a:r>
              <a:rPr lang="en-US" sz="2400" dirty="0" smtClean="0"/>
              <a:t>t</a:t>
            </a:r>
            <a:r>
              <a:rPr lang="en-US" sz="2400" baseline="-25000" dirty="0" smtClean="0"/>
              <a:t>0.01 , </a:t>
            </a:r>
            <a:r>
              <a:rPr lang="en-US" sz="2400" dirty="0" smtClean="0"/>
              <a:t>t</a:t>
            </a:r>
            <a:r>
              <a:rPr lang="en-US" sz="2400" baseline="-25000" dirty="0" smtClean="0"/>
              <a:t>0.001  </a:t>
            </a:r>
            <a:r>
              <a:rPr lang="en-US" sz="2400" dirty="0" smtClean="0"/>
              <a:t>at n</a:t>
            </a:r>
            <a:r>
              <a:rPr lang="en-US" sz="2400" baseline="-25000" dirty="0" smtClean="0"/>
              <a:t>1</a:t>
            </a:r>
            <a:r>
              <a:rPr lang="en-US" sz="2400" dirty="0" smtClean="0"/>
              <a:t>+ n</a:t>
            </a:r>
            <a:r>
              <a:rPr lang="en-US" sz="2400" baseline="-25000" dirty="0" smtClean="0"/>
              <a:t>2 </a:t>
            </a:r>
            <a:r>
              <a:rPr lang="en-US" sz="2400" dirty="0" smtClean="0"/>
              <a:t>-2 df.</a:t>
            </a:r>
          </a:p>
          <a:p>
            <a:pPr lvl="0"/>
            <a:r>
              <a:rPr lang="en-US" sz="2400" b="1" dirty="0" smtClean="0"/>
              <a:t>Inference: </a:t>
            </a:r>
            <a:r>
              <a:rPr lang="en-US" sz="2400" dirty="0" smtClean="0"/>
              <a:t>if</a:t>
            </a:r>
            <a:r>
              <a:rPr lang="en-US" sz="2400" b="1" dirty="0" smtClean="0"/>
              <a:t> </a:t>
            </a:r>
            <a:r>
              <a:rPr lang="en-US" sz="2400" dirty="0" smtClean="0"/>
              <a:t>calculated value is &gt; or equal to theoretical value Null Hypothesis rejected.</a:t>
            </a:r>
          </a:p>
          <a:p>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linds(horizontal)">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3">
                                            <p:txEl>
                                              <p:pRg st="0" end="0"/>
                                            </p:txEl>
                                          </p:spTgt>
                                        </p:tgtEl>
                                        <p:attrNameLst>
                                          <p:attrName>style.visibility</p:attrName>
                                        </p:attrNameLst>
                                      </p:cBhvr>
                                      <p:to>
                                        <p:strVal val="visible"/>
                                      </p:to>
                                    </p:set>
                                    <p:animEffect transition="in" filter="blinds(horizontal)">
                                      <p:cBhvr>
                                        <p:cTn id="47" dur="500"/>
                                        <p:tgtEl>
                                          <p:spTgt spid="3">
                                            <p:txEl>
                                              <p:pRg st="0" end="0"/>
                                            </p:txEl>
                                          </p:spTgt>
                                        </p:tgtEl>
                                      </p:cBhvr>
                                    </p:animEffect>
                                  </p:childTnLst>
                                </p:cTn>
                              </p:par>
                              <p:par>
                                <p:cTn id="48" presetID="3" presetClass="entr" presetSubtype="10" fill="hold" nodeType="withEffect">
                                  <p:stCondLst>
                                    <p:cond delay="0"/>
                                  </p:stCondLst>
                                  <p:childTnLst>
                                    <p:set>
                                      <p:cBhvr>
                                        <p:cTn id="49" dur="1" fill="hold">
                                          <p:stCondLst>
                                            <p:cond delay="0"/>
                                          </p:stCondLst>
                                        </p:cTn>
                                        <p:tgtEl>
                                          <p:spTgt spid="3">
                                            <p:txEl>
                                              <p:pRg st="1" end="1"/>
                                            </p:txEl>
                                          </p:spTgt>
                                        </p:tgtEl>
                                        <p:attrNameLst>
                                          <p:attrName>style.visibility</p:attrName>
                                        </p:attrNameLst>
                                      </p:cBhvr>
                                      <p:to>
                                        <p:strVal val="visible"/>
                                      </p:to>
                                    </p:set>
                                    <p:animEffect transition="in" filter="blinds(horizontal)">
                                      <p:cBhvr>
                                        <p:cTn id="50" dur="500"/>
                                        <p:tgtEl>
                                          <p:spTgt spid="3">
                                            <p:txEl>
                                              <p:pRg st="1" end="1"/>
                                            </p:txEl>
                                          </p:spTgt>
                                        </p:tgtEl>
                                      </p:cBhvr>
                                    </p:animEffect>
                                  </p:childTnLst>
                                </p:cTn>
                              </p:par>
                              <p:par>
                                <p:cTn id="51" presetID="3" presetClass="entr" presetSubtype="10" fill="hold" nodeType="withEffect">
                                  <p:stCondLst>
                                    <p:cond delay="0"/>
                                  </p:stCondLst>
                                  <p:childTnLst>
                                    <p:set>
                                      <p:cBhvr>
                                        <p:cTn id="52" dur="1" fill="hold">
                                          <p:stCondLst>
                                            <p:cond delay="0"/>
                                          </p:stCondLst>
                                        </p:cTn>
                                        <p:tgtEl>
                                          <p:spTgt spid="3">
                                            <p:txEl>
                                              <p:pRg st="2" end="2"/>
                                            </p:txEl>
                                          </p:spTgt>
                                        </p:tgtEl>
                                        <p:attrNameLst>
                                          <p:attrName>style.visibility</p:attrName>
                                        </p:attrNameLst>
                                      </p:cBhvr>
                                      <p:to>
                                        <p:strVal val="visible"/>
                                      </p:to>
                                    </p:set>
                                    <p:animEffect transition="in" filter="blinds(horizontal)">
                                      <p:cBhvr>
                                        <p:cTn id="53" dur="500"/>
                                        <p:tgtEl>
                                          <p:spTgt spid="3">
                                            <p:txEl>
                                              <p:pRg st="2" end="2"/>
                                            </p:txEl>
                                          </p:spTgt>
                                        </p:tgtEl>
                                      </p:cBhvr>
                                    </p:animEffect>
                                  </p:childTnLst>
                                </p:cTn>
                              </p:par>
                              <p:par>
                                <p:cTn id="54" presetID="3" presetClass="entr" presetSubtype="10" fill="hold" nodeType="withEffect">
                                  <p:stCondLst>
                                    <p:cond delay="0"/>
                                  </p:stCondLst>
                                  <p:childTnLst>
                                    <p:set>
                                      <p:cBhvr>
                                        <p:cTn id="55" dur="1" fill="hold">
                                          <p:stCondLst>
                                            <p:cond delay="0"/>
                                          </p:stCondLst>
                                        </p:cTn>
                                        <p:tgtEl>
                                          <p:spTgt spid="3">
                                            <p:txEl>
                                              <p:pRg st="3" end="3"/>
                                            </p:txEl>
                                          </p:spTgt>
                                        </p:tgtEl>
                                        <p:attrNameLst>
                                          <p:attrName>style.visibility</p:attrName>
                                        </p:attrNameLst>
                                      </p:cBhvr>
                                      <p:to>
                                        <p:strVal val="visible"/>
                                      </p:to>
                                    </p:set>
                                    <p:animEffect transition="in" filter="blinds(horizontal)">
                                      <p:cBhvr>
                                        <p:cTn id="56" dur="500"/>
                                        <p:tgtEl>
                                          <p:spTgt spid="3">
                                            <p:txEl>
                                              <p:pRg st="3" end="3"/>
                                            </p:txEl>
                                          </p:spTgt>
                                        </p:tgtEl>
                                      </p:cBhvr>
                                    </p:animEffect>
                                  </p:childTnLst>
                                </p:cTn>
                              </p:par>
                              <p:par>
                                <p:cTn id="57" presetID="3" presetClass="entr" presetSubtype="10" fill="hold" nodeType="withEffect">
                                  <p:stCondLst>
                                    <p:cond delay="0"/>
                                  </p:stCondLst>
                                  <p:childTnLst>
                                    <p:set>
                                      <p:cBhvr>
                                        <p:cTn id="58" dur="1" fill="hold">
                                          <p:stCondLst>
                                            <p:cond delay="0"/>
                                          </p:stCondLst>
                                        </p:cTn>
                                        <p:tgtEl>
                                          <p:spTgt spid="3">
                                            <p:txEl>
                                              <p:pRg st="4" end="4"/>
                                            </p:txEl>
                                          </p:spTgt>
                                        </p:tgtEl>
                                        <p:attrNameLst>
                                          <p:attrName>style.visibility</p:attrName>
                                        </p:attrNameLst>
                                      </p:cBhvr>
                                      <p:to>
                                        <p:strVal val="visible"/>
                                      </p:to>
                                    </p:set>
                                    <p:animEffect transition="in" filter="blinds(horizontal)">
                                      <p:cBhvr>
                                        <p:cTn id="59" dur="500"/>
                                        <p:tgtEl>
                                          <p:spTgt spid="3">
                                            <p:txEl>
                                              <p:pRg st="4" end="4"/>
                                            </p:txEl>
                                          </p:spTgt>
                                        </p:tgtEl>
                                      </p:cBhvr>
                                    </p:animEffect>
                                  </p:childTnLst>
                                </p:cTn>
                              </p:par>
                              <p:par>
                                <p:cTn id="60" presetID="3" presetClass="entr" presetSubtype="10" fill="hold" nodeType="withEffect">
                                  <p:stCondLst>
                                    <p:cond delay="0"/>
                                  </p:stCondLst>
                                  <p:childTnLst>
                                    <p:set>
                                      <p:cBhvr>
                                        <p:cTn id="61" dur="1" fill="hold">
                                          <p:stCondLst>
                                            <p:cond delay="0"/>
                                          </p:stCondLst>
                                        </p:cTn>
                                        <p:tgtEl>
                                          <p:spTgt spid="3">
                                            <p:txEl>
                                              <p:pRg st="5" end="5"/>
                                            </p:txEl>
                                          </p:spTgt>
                                        </p:tgtEl>
                                        <p:attrNameLst>
                                          <p:attrName>style.visibility</p:attrName>
                                        </p:attrNameLst>
                                      </p:cBhvr>
                                      <p:to>
                                        <p:strVal val="visible"/>
                                      </p:to>
                                    </p:set>
                                    <p:animEffect transition="in" filter="blinds(horizontal)">
                                      <p:cBhvr>
                                        <p:cTn id="62" dur="500"/>
                                        <p:tgtEl>
                                          <p:spTgt spid="3">
                                            <p:txEl>
                                              <p:pRg st="5" end="5"/>
                                            </p:txEl>
                                          </p:spTgt>
                                        </p:tgtEl>
                                      </p:cBhvr>
                                    </p:animEffect>
                                  </p:childTnLst>
                                </p:cTn>
                              </p:par>
                              <p:par>
                                <p:cTn id="63" presetID="3" presetClass="entr" presetSubtype="10" fill="hold" nodeType="withEffect">
                                  <p:stCondLst>
                                    <p:cond delay="0"/>
                                  </p:stCondLst>
                                  <p:childTnLst>
                                    <p:set>
                                      <p:cBhvr>
                                        <p:cTn id="64" dur="1" fill="hold">
                                          <p:stCondLst>
                                            <p:cond delay="0"/>
                                          </p:stCondLst>
                                        </p:cTn>
                                        <p:tgtEl>
                                          <p:spTgt spid="3">
                                            <p:txEl>
                                              <p:pRg st="6" end="6"/>
                                            </p:txEl>
                                          </p:spTgt>
                                        </p:tgtEl>
                                        <p:attrNameLst>
                                          <p:attrName>style.visibility</p:attrName>
                                        </p:attrNameLst>
                                      </p:cBhvr>
                                      <p:to>
                                        <p:strVal val="visible"/>
                                      </p:to>
                                    </p:set>
                                    <p:animEffect transition="in" filter="blinds(horizontal)">
                                      <p:cBhvr>
                                        <p:cTn id="65" dur="500"/>
                                        <p:tgtEl>
                                          <p:spTgt spid="3">
                                            <p:txEl>
                                              <p:pRg st="6" end="6"/>
                                            </p:txEl>
                                          </p:spTgt>
                                        </p:tgtEl>
                                      </p:cBhvr>
                                    </p:animEffect>
                                  </p:childTnLst>
                                </p:cTn>
                              </p:par>
                              <p:par>
                                <p:cTn id="66" presetID="3" presetClass="entr" presetSubtype="10" fill="hold" nodeType="withEffect">
                                  <p:stCondLst>
                                    <p:cond delay="0"/>
                                  </p:stCondLst>
                                  <p:childTnLst>
                                    <p:set>
                                      <p:cBhvr>
                                        <p:cTn id="67" dur="1" fill="hold">
                                          <p:stCondLst>
                                            <p:cond delay="0"/>
                                          </p:stCondLst>
                                        </p:cTn>
                                        <p:tgtEl>
                                          <p:spTgt spid="3">
                                            <p:txEl>
                                              <p:pRg st="7" end="7"/>
                                            </p:txEl>
                                          </p:spTgt>
                                        </p:tgtEl>
                                        <p:attrNameLst>
                                          <p:attrName>style.visibility</p:attrName>
                                        </p:attrNameLst>
                                      </p:cBhvr>
                                      <p:to>
                                        <p:strVal val="visible"/>
                                      </p:to>
                                    </p:set>
                                    <p:animEffect transition="in" filter="blinds(horizontal)">
                                      <p:cBhvr>
                                        <p:cTn id="6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85800"/>
          </a:xfrm>
        </p:spPr>
        <p:txBody>
          <a:bodyPr>
            <a:noAutofit/>
          </a:bodyPr>
          <a:lstStyle/>
          <a:p>
            <a:pPr algn="l"/>
            <a:r>
              <a:rPr lang="en-US" sz="3600" b="1" dirty="0" smtClean="0">
                <a:solidFill>
                  <a:srgbClr val="C00000"/>
                </a:solidFill>
              </a:rPr>
              <a:t>Introduction:</a:t>
            </a:r>
            <a:br>
              <a:rPr lang="en-US" sz="3600" b="1" dirty="0" smtClean="0">
                <a:solidFill>
                  <a:srgbClr val="C00000"/>
                </a:solidFill>
              </a:rPr>
            </a:br>
            <a:endParaRPr lang="en-US" sz="3600" b="1" dirty="0">
              <a:solidFill>
                <a:srgbClr val="C00000"/>
              </a:solidFill>
            </a:endParaRPr>
          </a:p>
        </p:txBody>
      </p:sp>
      <p:sp>
        <p:nvSpPr>
          <p:cNvPr id="3" name="Content Placeholder 2"/>
          <p:cNvSpPr>
            <a:spLocks noGrp="1"/>
          </p:cNvSpPr>
          <p:nvPr>
            <p:ph idx="1"/>
          </p:nvPr>
        </p:nvSpPr>
        <p:spPr>
          <a:xfrm>
            <a:off x="457200" y="838200"/>
            <a:ext cx="8229600" cy="5486400"/>
          </a:xfrm>
        </p:spPr>
        <p:txBody>
          <a:bodyPr>
            <a:normAutofit/>
          </a:bodyPr>
          <a:lstStyle/>
          <a:p>
            <a:pPr algn="just">
              <a:lnSpc>
                <a:spcPct val="150000"/>
              </a:lnSpc>
            </a:pPr>
            <a:r>
              <a:rPr lang="en-US" sz="2800" dirty="0" smtClean="0"/>
              <a:t>All </a:t>
            </a:r>
            <a:r>
              <a:rPr lang="en-US" sz="2800" dirty="0"/>
              <a:t>scientists </a:t>
            </a:r>
            <a:r>
              <a:rPr lang="en-US" sz="2800" dirty="0" smtClean="0"/>
              <a:t>work look for the </a:t>
            </a:r>
            <a:r>
              <a:rPr lang="en-US" sz="2800" dirty="0"/>
              <a:t>answer to following questions:</a:t>
            </a:r>
          </a:p>
          <a:p>
            <a:pPr lvl="1" algn="just">
              <a:lnSpc>
                <a:spcPct val="150000"/>
              </a:lnSpc>
            </a:pPr>
            <a:r>
              <a:rPr lang="en-US" sz="2400" dirty="0" smtClean="0"/>
              <a:t>How </a:t>
            </a:r>
            <a:r>
              <a:rPr lang="en-US" sz="2400" dirty="0"/>
              <a:t>probable </a:t>
            </a:r>
            <a:r>
              <a:rPr lang="en-US" sz="2400" dirty="0" smtClean="0"/>
              <a:t>the </a:t>
            </a:r>
            <a:r>
              <a:rPr lang="en-US" sz="2400" dirty="0"/>
              <a:t>difference between the observed and expected results </a:t>
            </a:r>
            <a:r>
              <a:rPr lang="en-US" sz="2400" dirty="0" smtClean="0"/>
              <a:t> </a:t>
            </a:r>
            <a:r>
              <a:rPr lang="en-US" sz="2400" dirty="0"/>
              <a:t>by chance </a:t>
            </a:r>
            <a:r>
              <a:rPr lang="en-US" sz="2400" dirty="0" smtClean="0"/>
              <a:t>only ?</a:t>
            </a:r>
          </a:p>
          <a:p>
            <a:pPr lvl="1" algn="just">
              <a:lnSpc>
                <a:spcPct val="150000"/>
              </a:lnSpc>
            </a:pPr>
            <a:r>
              <a:rPr lang="en-US" sz="2400" dirty="0" smtClean="0"/>
              <a:t>Is the difference  statistically significant?</a:t>
            </a:r>
          </a:p>
          <a:p>
            <a:pPr algn="just">
              <a:lnSpc>
                <a:spcPct val="150000"/>
              </a:lnSpc>
              <a:buNone/>
            </a:pPr>
            <a:endParaRPr lang="en-US" sz="28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36638"/>
          </a:xfrm>
        </p:spPr>
        <p:txBody>
          <a:bodyPr>
            <a:noAutofit/>
          </a:bodyPr>
          <a:lstStyle/>
          <a:p>
            <a:pPr algn="l"/>
            <a:r>
              <a:rPr lang="en-US" sz="3200" b="1" dirty="0" smtClean="0">
                <a:solidFill>
                  <a:srgbClr val="C00000"/>
                </a:solidFill>
              </a:rPr>
              <a:t>Difference between sample mean and population mean:</a:t>
            </a:r>
            <a:r>
              <a:rPr lang="en-US" sz="3200" dirty="0" smtClean="0">
                <a:solidFill>
                  <a:srgbClr val="C00000"/>
                </a:solidFill>
              </a:rPr>
              <a:t/>
            </a:r>
            <a:br>
              <a:rPr lang="en-US" sz="3200" dirty="0" smtClean="0">
                <a:solidFill>
                  <a:srgbClr val="C00000"/>
                </a:solidFill>
              </a:rPr>
            </a:br>
            <a:endParaRPr lang="en-US" sz="3200" dirty="0">
              <a:solidFill>
                <a:srgbClr val="C00000"/>
              </a:solidFill>
            </a:endParaRPr>
          </a:p>
        </p:txBody>
      </p:sp>
      <p:sp>
        <p:nvSpPr>
          <p:cNvPr id="3" name="Content Placeholder 2"/>
          <p:cNvSpPr>
            <a:spLocks noGrp="1"/>
          </p:cNvSpPr>
          <p:nvPr>
            <p:ph idx="1"/>
          </p:nvPr>
        </p:nvSpPr>
        <p:spPr>
          <a:xfrm>
            <a:off x="457200" y="1371600"/>
            <a:ext cx="8229600" cy="5105400"/>
          </a:xfrm>
        </p:spPr>
        <p:txBody>
          <a:bodyPr>
            <a:normAutofit/>
          </a:bodyPr>
          <a:lstStyle/>
          <a:p>
            <a:pPr>
              <a:lnSpc>
                <a:spcPct val="150000"/>
              </a:lnSpc>
            </a:pPr>
            <a:r>
              <a:rPr lang="en-US" sz="2400" dirty="0" smtClean="0"/>
              <a:t>t =  [x – u ] / SE  </a:t>
            </a:r>
          </a:p>
          <a:p>
            <a:pPr>
              <a:lnSpc>
                <a:spcPct val="150000"/>
              </a:lnSpc>
            </a:pPr>
            <a:r>
              <a:rPr lang="en-US" sz="2400" dirty="0" smtClean="0"/>
              <a:t>t = [x – u ] / SD/ n</a:t>
            </a:r>
            <a:r>
              <a:rPr lang="en-US" sz="2400" baseline="30000" dirty="0" smtClean="0"/>
              <a:t>1/2    </a:t>
            </a:r>
          </a:p>
          <a:p>
            <a:pPr>
              <a:lnSpc>
                <a:spcPct val="150000"/>
              </a:lnSpc>
            </a:pPr>
            <a:r>
              <a:rPr lang="en-US" sz="2400" dirty="0" smtClean="0"/>
              <a:t>Degree of freedom: n -1</a:t>
            </a:r>
            <a:endParaRPr lang="en-US" sz="2400" b="1" dirty="0" smtClean="0"/>
          </a:p>
          <a:p>
            <a:pPr>
              <a:lnSpc>
                <a:spcPct val="150000"/>
              </a:lnSpc>
            </a:pPr>
            <a:r>
              <a:rPr lang="en-US" sz="2400" b="1" dirty="0" smtClean="0"/>
              <a:t>Example: </a:t>
            </a:r>
          </a:p>
          <a:p>
            <a:pPr lvl="1">
              <a:lnSpc>
                <a:spcPct val="150000"/>
              </a:lnSpc>
            </a:pPr>
            <a:r>
              <a:rPr lang="en-US" sz="2400" dirty="0" smtClean="0"/>
              <a:t>mean Hb. Level of 25 school children is 10.6 gm% with SD of 1.15 gm. / dl. Is it significantly different from mean value of 11.0 gm%.</a:t>
            </a:r>
          </a:p>
          <a:p>
            <a:endParaRPr lang="en-US" sz="2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609600"/>
          </a:xfrm>
        </p:spPr>
        <p:txBody>
          <a:bodyPr>
            <a:noAutofit/>
          </a:bodyPr>
          <a:lstStyle/>
          <a:p>
            <a:pPr algn="l"/>
            <a:r>
              <a:rPr lang="en-US" sz="2800" b="1" dirty="0" smtClean="0">
                <a:solidFill>
                  <a:srgbClr val="C00000"/>
                </a:solidFill>
              </a:rPr>
              <a:t>For difference between two small sample Proportion:</a:t>
            </a:r>
            <a:r>
              <a:rPr lang="en-US" sz="2800" dirty="0" smtClean="0">
                <a:solidFill>
                  <a:srgbClr val="C00000"/>
                </a:solidFill>
              </a:rPr>
              <a:t/>
            </a:r>
            <a:br>
              <a:rPr lang="en-US" sz="2800" dirty="0" smtClean="0">
                <a:solidFill>
                  <a:srgbClr val="C00000"/>
                </a:solidFill>
              </a:rPr>
            </a:br>
            <a:endParaRPr lang="en-US" sz="2800" dirty="0">
              <a:solidFill>
                <a:srgbClr val="C00000"/>
              </a:solidFill>
            </a:endParaRPr>
          </a:p>
        </p:txBody>
      </p:sp>
      <p:sp>
        <p:nvSpPr>
          <p:cNvPr id="3" name="Content Placeholder 2"/>
          <p:cNvSpPr>
            <a:spLocks noGrp="1"/>
          </p:cNvSpPr>
          <p:nvPr>
            <p:ph idx="1"/>
          </p:nvPr>
        </p:nvSpPr>
        <p:spPr>
          <a:xfrm>
            <a:off x="457200" y="1143000"/>
            <a:ext cx="8229600" cy="5486400"/>
          </a:xfrm>
        </p:spPr>
        <p:txBody>
          <a:bodyPr>
            <a:normAutofit/>
          </a:bodyPr>
          <a:lstStyle/>
          <a:p>
            <a:r>
              <a:rPr lang="en-US" sz="2400" b="1" dirty="0" smtClean="0"/>
              <a:t>t = </a:t>
            </a:r>
            <a:r>
              <a:rPr lang="en-US" sz="2400" dirty="0" smtClean="0"/>
              <a:t>p</a:t>
            </a:r>
            <a:r>
              <a:rPr lang="en-US" sz="2400" baseline="-25000" dirty="0" smtClean="0"/>
              <a:t>1</a:t>
            </a:r>
            <a:r>
              <a:rPr lang="en-US" sz="2400" dirty="0" smtClean="0"/>
              <a:t> – p</a:t>
            </a:r>
            <a:r>
              <a:rPr lang="en-US" sz="2400" baseline="-25000" dirty="0" smtClean="0"/>
              <a:t>2</a:t>
            </a:r>
            <a:r>
              <a:rPr lang="en-US" sz="2400" dirty="0" smtClean="0"/>
              <a:t>  / [PQ (1/n</a:t>
            </a:r>
            <a:r>
              <a:rPr lang="en-US" sz="2400" baseline="-25000" dirty="0" smtClean="0"/>
              <a:t>1</a:t>
            </a:r>
            <a:r>
              <a:rPr lang="en-US" sz="2400" dirty="0" smtClean="0"/>
              <a:t> + 1/n</a:t>
            </a:r>
            <a:r>
              <a:rPr lang="en-US" sz="2400" baseline="-25000" dirty="0" smtClean="0"/>
              <a:t>2</a:t>
            </a:r>
            <a:r>
              <a:rPr lang="en-US" sz="2400" dirty="0" smtClean="0"/>
              <a:t>)]</a:t>
            </a:r>
            <a:r>
              <a:rPr lang="en-US" sz="2400" baseline="30000" dirty="0" smtClean="0"/>
              <a:t>1/2</a:t>
            </a:r>
          </a:p>
          <a:p>
            <a:r>
              <a:rPr lang="en-US" sz="2400" dirty="0" smtClean="0"/>
              <a:t>P = p</a:t>
            </a:r>
            <a:r>
              <a:rPr lang="en-US" sz="2400" baseline="-25000" dirty="0" smtClean="0"/>
              <a:t>1 </a:t>
            </a:r>
            <a:r>
              <a:rPr lang="en-US" sz="2400" dirty="0" smtClean="0"/>
              <a:t>n</a:t>
            </a:r>
            <a:r>
              <a:rPr lang="en-US" sz="2400" baseline="-25000" dirty="0" smtClean="0"/>
              <a:t>1</a:t>
            </a:r>
            <a:r>
              <a:rPr lang="en-US" sz="2400" dirty="0" smtClean="0"/>
              <a:t> + p</a:t>
            </a:r>
            <a:r>
              <a:rPr lang="en-US" sz="2400" baseline="-25000" dirty="0" smtClean="0"/>
              <a:t>2</a:t>
            </a:r>
            <a:r>
              <a:rPr lang="en-US" sz="2400" dirty="0" smtClean="0"/>
              <a:t>n</a:t>
            </a:r>
            <a:r>
              <a:rPr lang="en-US" sz="2400" baseline="-25000" dirty="0" smtClean="0"/>
              <a:t>2 </a:t>
            </a:r>
            <a:r>
              <a:rPr lang="en-US" sz="2400" dirty="0" smtClean="0"/>
              <a:t>/ n</a:t>
            </a:r>
            <a:r>
              <a:rPr lang="en-US" sz="2400" baseline="-25000" dirty="0" smtClean="0"/>
              <a:t>1</a:t>
            </a:r>
            <a:r>
              <a:rPr lang="en-US" sz="2400" dirty="0" smtClean="0"/>
              <a:t> + n</a:t>
            </a:r>
            <a:r>
              <a:rPr lang="en-US" sz="2400" baseline="-25000" dirty="0" smtClean="0"/>
              <a:t>2   </a:t>
            </a:r>
            <a:r>
              <a:rPr lang="en-US" sz="2400" dirty="0" smtClean="0"/>
              <a:t>  Q = 1- P </a:t>
            </a:r>
          </a:p>
          <a:p>
            <a:r>
              <a:rPr lang="en-US" sz="2400" dirty="0" smtClean="0"/>
              <a:t>df = n</a:t>
            </a:r>
            <a:r>
              <a:rPr lang="en-US" sz="2400" baseline="-25000" dirty="0" smtClean="0"/>
              <a:t>1</a:t>
            </a:r>
            <a:r>
              <a:rPr lang="en-US" sz="2400" dirty="0" smtClean="0"/>
              <a:t>+ n</a:t>
            </a:r>
            <a:r>
              <a:rPr lang="en-US" sz="2400" baseline="-25000" dirty="0" smtClean="0"/>
              <a:t>2 </a:t>
            </a:r>
            <a:r>
              <a:rPr lang="en-US" sz="2400" dirty="0" smtClean="0"/>
              <a:t>-2.</a:t>
            </a:r>
          </a:p>
          <a:p>
            <a:r>
              <a:rPr lang="en-US" sz="2400" dirty="0" smtClean="0"/>
              <a:t>Example:</a:t>
            </a:r>
          </a:p>
          <a:p>
            <a:pPr>
              <a:buNone/>
            </a:pPr>
            <a:r>
              <a:rPr lang="en-US" sz="2400" dirty="0" smtClean="0"/>
              <a:t>    Proportion of infant with frequent diarrhea by type of feeding habits is given. Is there significant difference between the incidence of frequent diarrhea among EBF babies  and not EBF babies.</a:t>
            </a:r>
          </a:p>
          <a:p>
            <a:endParaRPr lang="en-US" sz="2400" dirty="0" smtClean="0"/>
          </a:p>
          <a:p>
            <a:pPr>
              <a:buNone/>
            </a:pPr>
            <a:r>
              <a:rPr lang="en-US" sz="2400" dirty="0" smtClean="0"/>
              <a:t/>
            </a:r>
            <a:br>
              <a:rPr lang="en-US" sz="2400" dirty="0" smtClean="0"/>
            </a:br>
            <a:endParaRPr lang="en-US" sz="2400" dirty="0"/>
          </a:p>
        </p:txBody>
      </p:sp>
      <p:graphicFrame>
        <p:nvGraphicFramePr>
          <p:cNvPr id="4" name="Table 3"/>
          <p:cNvGraphicFramePr>
            <a:graphicFrameLocks noGrp="1"/>
          </p:cNvGraphicFramePr>
          <p:nvPr/>
        </p:nvGraphicFramePr>
        <p:xfrm>
          <a:off x="1371600" y="4717474"/>
          <a:ext cx="6477000" cy="1777308"/>
        </p:xfrm>
        <a:graphic>
          <a:graphicData uri="http://schemas.openxmlformats.org/drawingml/2006/table">
            <a:tbl>
              <a:tblPr firstRow="1" bandRow="1">
                <a:tableStyleId>{5C22544A-7EE6-4342-B048-85BDC9FD1C3A}</a:tableStyleId>
              </a:tblPr>
              <a:tblGrid>
                <a:gridCol w="2159000"/>
                <a:gridCol w="2159000"/>
                <a:gridCol w="2159000"/>
              </a:tblGrid>
              <a:tr h="405492">
                <a:tc>
                  <a:txBody>
                    <a:bodyPr/>
                    <a:lstStyle/>
                    <a:p>
                      <a:pPr marL="0" marR="0" algn="just">
                        <a:lnSpc>
                          <a:spcPct val="115000"/>
                        </a:lnSpc>
                        <a:spcBef>
                          <a:spcPts val="0"/>
                        </a:spcBef>
                        <a:spcAft>
                          <a:spcPts val="0"/>
                        </a:spcAft>
                      </a:pPr>
                      <a:r>
                        <a:rPr lang="en-US" sz="1600" dirty="0">
                          <a:solidFill>
                            <a:schemeClr val="tx1"/>
                          </a:solidFill>
                          <a:latin typeface="Times New Roman"/>
                          <a:ea typeface="Times New Roman"/>
                          <a:cs typeface="Times New Roman"/>
                        </a:rPr>
                        <a:t>Details </a:t>
                      </a:r>
                      <a:endParaRPr lang="en-US" sz="140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dirty="0">
                          <a:solidFill>
                            <a:schemeClr val="tx1"/>
                          </a:solidFill>
                          <a:latin typeface="Times New Roman"/>
                          <a:ea typeface="Times New Roman"/>
                          <a:cs typeface="Times New Roman"/>
                        </a:rPr>
                        <a:t>Exclusive breast fed </a:t>
                      </a:r>
                      <a:endParaRPr lang="en-US" sz="140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 Not EBF</a:t>
                      </a:r>
                      <a:endParaRPr lang="en-US" sz="1400">
                        <a:solidFill>
                          <a:schemeClr val="tx1"/>
                        </a:solidFill>
                        <a:latin typeface="Calibri"/>
                        <a:ea typeface="Times New Roman"/>
                        <a:cs typeface="Times New Roman"/>
                      </a:endParaRPr>
                    </a:p>
                  </a:txBody>
                  <a:tcPr marL="68580" marR="68580" marT="0" marB="0"/>
                </a:tc>
              </a:tr>
              <a:tr h="405492">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Sample size</a:t>
                      </a:r>
                      <a:endParaRPr lang="en-US" sz="14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dirty="0">
                          <a:solidFill>
                            <a:schemeClr val="tx1"/>
                          </a:solidFill>
                          <a:latin typeface="Times New Roman"/>
                          <a:ea typeface="Times New Roman"/>
                          <a:cs typeface="Times New Roman"/>
                        </a:rPr>
                        <a:t>30 </a:t>
                      </a:r>
                      <a:endParaRPr lang="en-US" sz="140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30</a:t>
                      </a:r>
                      <a:endParaRPr lang="en-US" sz="1400">
                        <a:solidFill>
                          <a:schemeClr val="tx1"/>
                        </a:solidFill>
                        <a:latin typeface="Calibri"/>
                        <a:ea typeface="Times New Roman"/>
                        <a:cs typeface="Times New Roman"/>
                      </a:endParaRPr>
                    </a:p>
                  </a:txBody>
                  <a:tcPr marL="68580" marR="68580" marT="0" marB="0"/>
                </a:tc>
              </a:tr>
              <a:tr h="459927">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Percentage of infants with diarrhea</a:t>
                      </a:r>
                      <a:endParaRPr lang="en-US" sz="14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10.0</a:t>
                      </a:r>
                      <a:endParaRPr lang="en-US" sz="14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80.0</a:t>
                      </a:r>
                      <a:endParaRPr lang="en-US" sz="1400">
                        <a:solidFill>
                          <a:schemeClr val="tx1"/>
                        </a:solidFill>
                        <a:latin typeface="Calibri"/>
                        <a:ea typeface="Times New Roman"/>
                        <a:cs typeface="Times New Roman"/>
                      </a:endParaRPr>
                    </a:p>
                  </a:txBody>
                  <a:tcPr marL="68580" marR="68580" marT="0" marB="0"/>
                </a:tc>
              </a:tr>
              <a:tr h="405492">
                <a:tc>
                  <a:txBody>
                    <a:bodyPr/>
                    <a:lstStyle/>
                    <a:p>
                      <a:pPr marL="0" marR="0" algn="just">
                        <a:lnSpc>
                          <a:spcPct val="115000"/>
                        </a:lnSpc>
                        <a:spcBef>
                          <a:spcPts val="0"/>
                        </a:spcBef>
                        <a:spcAft>
                          <a:spcPts val="0"/>
                        </a:spcAft>
                      </a:pPr>
                      <a:r>
                        <a:rPr lang="en-US" sz="1600" dirty="0">
                          <a:solidFill>
                            <a:schemeClr val="tx1"/>
                          </a:solidFill>
                          <a:latin typeface="Times New Roman"/>
                          <a:ea typeface="Times New Roman"/>
                          <a:cs typeface="Times New Roman"/>
                        </a:rPr>
                        <a:t>Proportion</a:t>
                      </a:r>
                      <a:endParaRPr lang="en-US" sz="140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0.10</a:t>
                      </a:r>
                      <a:endParaRPr lang="en-US" sz="14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dirty="0">
                          <a:solidFill>
                            <a:schemeClr val="tx1"/>
                          </a:solidFill>
                          <a:latin typeface="Times New Roman"/>
                          <a:ea typeface="Times New Roman"/>
                          <a:cs typeface="Times New Roman"/>
                        </a:rPr>
                        <a:t>0.80</a:t>
                      </a:r>
                      <a:endParaRPr lang="en-US" sz="1400" dirty="0">
                        <a:solidFill>
                          <a:schemeClr val="tx1"/>
                        </a:solidFill>
                        <a:latin typeface="Calibri"/>
                        <a:ea typeface="Times New Roman"/>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09600"/>
          </a:xfrm>
        </p:spPr>
        <p:txBody>
          <a:bodyPr>
            <a:normAutofit fontScale="90000"/>
          </a:bodyPr>
          <a:lstStyle/>
          <a:p>
            <a:pPr algn="l"/>
            <a:r>
              <a:rPr lang="en-US" b="1" dirty="0" smtClean="0">
                <a:solidFill>
                  <a:srgbClr val="C00000"/>
                </a:solidFill>
              </a:rPr>
              <a:t>Paired t test:</a:t>
            </a:r>
            <a:r>
              <a:rPr lang="en-US" dirty="0" smtClean="0">
                <a:solidFill>
                  <a:srgbClr val="C00000"/>
                </a:solidFill>
              </a:rPr>
              <a:t/>
            </a:r>
            <a:br>
              <a:rPr lang="en-US" dirty="0" smtClean="0">
                <a:solidFill>
                  <a:srgbClr val="C00000"/>
                </a:solidFill>
              </a:rPr>
            </a:br>
            <a:endParaRPr lang="en-US" dirty="0">
              <a:solidFill>
                <a:srgbClr val="C00000"/>
              </a:solidFill>
            </a:endParaRPr>
          </a:p>
        </p:txBody>
      </p:sp>
      <p:sp>
        <p:nvSpPr>
          <p:cNvPr id="3" name="Content Placeholder 2"/>
          <p:cNvSpPr>
            <a:spLocks noGrp="1"/>
          </p:cNvSpPr>
          <p:nvPr>
            <p:ph idx="1"/>
          </p:nvPr>
        </p:nvSpPr>
        <p:spPr>
          <a:xfrm>
            <a:off x="457200" y="990600"/>
            <a:ext cx="8229600" cy="5562600"/>
          </a:xfrm>
        </p:spPr>
        <p:txBody>
          <a:bodyPr>
            <a:normAutofit/>
          </a:bodyPr>
          <a:lstStyle/>
          <a:p>
            <a:pPr>
              <a:lnSpc>
                <a:spcPct val="150000"/>
              </a:lnSpc>
            </a:pPr>
            <a:r>
              <a:rPr lang="en-US" sz="2400" b="1" dirty="0" smtClean="0"/>
              <a:t>Pre-requisite:</a:t>
            </a:r>
          </a:p>
          <a:p>
            <a:pPr lvl="1">
              <a:lnSpc>
                <a:spcPct val="150000"/>
              </a:lnSpc>
            </a:pPr>
            <a:r>
              <a:rPr lang="en-US" sz="2400" dirty="0" smtClean="0"/>
              <a:t>When each individual is providing a pair of result.</a:t>
            </a:r>
          </a:p>
          <a:p>
            <a:pPr lvl="1">
              <a:lnSpc>
                <a:spcPct val="150000"/>
              </a:lnSpc>
            </a:pPr>
            <a:r>
              <a:rPr lang="en-US" sz="2400" dirty="0" smtClean="0"/>
              <a:t>When the pair of results are correlated</a:t>
            </a:r>
            <a:r>
              <a:rPr lang="en-US" sz="2000" dirty="0" smtClean="0"/>
              <a:t>.</a:t>
            </a:r>
          </a:p>
          <a:p>
            <a:pPr>
              <a:lnSpc>
                <a:spcPct val="150000"/>
              </a:lnSpc>
            </a:pPr>
            <a:r>
              <a:rPr lang="en-US" sz="2400" dirty="0" smtClean="0"/>
              <a:t> t = mean d – 0 /SE (d) </a:t>
            </a:r>
          </a:p>
          <a:p>
            <a:pPr>
              <a:lnSpc>
                <a:spcPct val="150000"/>
              </a:lnSpc>
            </a:pPr>
            <a:r>
              <a:rPr lang="en-US" sz="2400" dirty="0" smtClean="0"/>
              <a:t> t = mean d / SD/ (n)</a:t>
            </a:r>
            <a:r>
              <a:rPr lang="en-US" sz="2400" baseline="30000" dirty="0" smtClean="0"/>
              <a:t>1/2</a:t>
            </a:r>
            <a:endParaRPr lang="en-US" sz="2400" dirty="0" smtClean="0"/>
          </a:p>
          <a:p>
            <a:pPr>
              <a:lnSpc>
                <a:spcPct val="150000"/>
              </a:lnSpc>
            </a:pPr>
            <a:r>
              <a:rPr lang="en-US" sz="2400" dirty="0" smtClean="0"/>
              <a:t>SE = SD / (n)</a:t>
            </a:r>
            <a:r>
              <a:rPr lang="en-US" sz="2400" baseline="30000" dirty="0" smtClean="0"/>
              <a:t>1/2</a:t>
            </a:r>
            <a:r>
              <a:rPr lang="en-US" sz="2400" dirty="0" smtClean="0"/>
              <a:t>  = [SD</a:t>
            </a:r>
            <a:r>
              <a:rPr lang="en-US" sz="2400" baseline="30000" dirty="0" smtClean="0"/>
              <a:t>2 </a:t>
            </a:r>
            <a:r>
              <a:rPr lang="en-US" sz="2400" dirty="0" smtClean="0"/>
              <a:t>/ n ]</a:t>
            </a:r>
            <a:r>
              <a:rPr lang="en-US" sz="2400" baseline="30000" dirty="0" smtClean="0"/>
              <a:t> 1/2</a:t>
            </a:r>
            <a:r>
              <a:rPr lang="en-US" sz="2400" dirty="0" smtClean="0"/>
              <a:t> </a:t>
            </a:r>
          </a:p>
          <a:p>
            <a:pPr>
              <a:lnSpc>
                <a:spcPct val="150000"/>
              </a:lnSpc>
            </a:pPr>
            <a:r>
              <a:rPr lang="en-US" sz="2400" dirty="0" smtClean="0"/>
              <a:t>SD</a:t>
            </a:r>
            <a:r>
              <a:rPr lang="en-US" sz="2400" baseline="30000" dirty="0" smtClean="0"/>
              <a:t>2</a:t>
            </a:r>
            <a:r>
              <a:rPr lang="en-US" sz="2400" dirty="0" smtClean="0"/>
              <a:t> = Σ (d - mean d)</a:t>
            </a:r>
            <a:r>
              <a:rPr lang="en-US" sz="2400" baseline="30000" dirty="0" smtClean="0"/>
              <a:t>2 </a:t>
            </a:r>
            <a:r>
              <a:rPr lang="en-US" sz="2400" dirty="0" smtClean="0"/>
              <a:t>/ n-1</a:t>
            </a:r>
          </a:p>
          <a:p>
            <a:pPr>
              <a:lnSpc>
                <a:spcPct val="150000"/>
              </a:lnSpc>
            </a:pPr>
            <a:r>
              <a:rPr lang="en-US" sz="2400" dirty="0" smtClean="0"/>
              <a:t>Σ (d - mean d)</a:t>
            </a:r>
            <a:r>
              <a:rPr lang="en-US" sz="2400" baseline="30000" dirty="0" smtClean="0"/>
              <a:t>2</a:t>
            </a:r>
            <a:r>
              <a:rPr lang="en-US" sz="2400" dirty="0" smtClean="0"/>
              <a:t> =  Σ d</a:t>
            </a:r>
            <a:r>
              <a:rPr lang="en-US" sz="2400" baseline="30000" dirty="0" smtClean="0"/>
              <a:t>2</a:t>
            </a:r>
            <a:r>
              <a:rPr lang="en-US" sz="2400" dirty="0" smtClean="0"/>
              <a:t> – (Σ d)</a:t>
            </a:r>
            <a:r>
              <a:rPr lang="en-US" sz="2400" baseline="30000" dirty="0" smtClean="0"/>
              <a:t>2</a:t>
            </a:r>
            <a:r>
              <a:rPr lang="en-US" sz="2400" dirty="0" smtClean="0"/>
              <a:t>/n </a:t>
            </a:r>
          </a:p>
          <a:p>
            <a:pPr>
              <a:lnSpc>
                <a:spcPct val="150000"/>
              </a:lnSpc>
              <a:buNone/>
            </a:pPr>
            <a:endParaRPr lang="en-US" sz="2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371600"/>
          </a:xfrm>
        </p:spPr>
        <p:txBody>
          <a:bodyPr>
            <a:normAutofit fontScale="90000"/>
          </a:bodyPr>
          <a:lstStyle/>
          <a:p>
            <a:pPr algn="l"/>
            <a:r>
              <a:rPr lang="en-US" sz="2400" dirty="0" smtClean="0"/>
              <a:t>Example:</a:t>
            </a:r>
            <a:br>
              <a:rPr lang="en-US" sz="2400" dirty="0" smtClean="0"/>
            </a:br>
            <a:r>
              <a:rPr lang="en-US" sz="2400" dirty="0" smtClean="0"/>
              <a:t> The fat fold at triceps was recorded on 12 children before and at the end of commencement of feeding programme. Is there any significant change in the fat fold at triceps at the end of the programme?</a:t>
            </a:r>
            <a:endParaRPr lang="en-US" sz="2400" dirty="0"/>
          </a:p>
        </p:txBody>
      </p:sp>
      <p:graphicFrame>
        <p:nvGraphicFramePr>
          <p:cNvPr id="4" name="Content Placeholder 3"/>
          <p:cNvGraphicFramePr>
            <a:graphicFrameLocks noGrp="1"/>
          </p:cNvGraphicFramePr>
          <p:nvPr>
            <p:ph idx="1"/>
          </p:nvPr>
        </p:nvGraphicFramePr>
        <p:xfrm>
          <a:off x="457200" y="1982746"/>
          <a:ext cx="8229600" cy="4732020"/>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542182">
                <a:tc>
                  <a:txBody>
                    <a:bodyPr/>
                    <a:lstStyle/>
                    <a:p>
                      <a:pPr marL="0" marR="0" algn="just">
                        <a:lnSpc>
                          <a:spcPct val="115000"/>
                        </a:lnSpc>
                        <a:spcBef>
                          <a:spcPts val="0"/>
                        </a:spcBef>
                        <a:spcAft>
                          <a:spcPts val="0"/>
                        </a:spcAft>
                      </a:pPr>
                      <a:r>
                        <a:rPr lang="en-US" sz="1800" dirty="0">
                          <a:solidFill>
                            <a:schemeClr val="tx1"/>
                          </a:solidFill>
                          <a:latin typeface="Times New Roman"/>
                          <a:ea typeface="Times New Roman"/>
                          <a:cs typeface="Times New Roman"/>
                        </a:rPr>
                        <a:t>Child no.</a:t>
                      </a:r>
                      <a:endParaRPr lang="en-US" sz="160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Triceps before X</a:t>
                      </a:r>
                      <a:r>
                        <a:rPr lang="en-US" sz="1800" baseline="-25000">
                          <a:solidFill>
                            <a:schemeClr val="tx1"/>
                          </a:solidFill>
                          <a:latin typeface="Times New Roman"/>
                          <a:ea typeface="Times New Roman"/>
                          <a:cs typeface="Times New Roman"/>
                        </a:rPr>
                        <a:t>1</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Triceps after</a:t>
                      </a:r>
                      <a:endParaRPr lang="en-US" sz="1600">
                        <a:solidFill>
                          <a:schemeClr val="tx1"/>
                        </a:solidFill>
                        <a:latin typeface="Calibri"/>
                        <a:ea typeface="Times New Roman"/>
                        <a:cs typeface="Times New Roman"/>
                      </a:endParaRPr>
                    </a:p>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X</a:t>
                      </a:r>
                      <a:r>
                        <a:rPr lang="en-US" sz="1800" baseline="-25000">
                          <a:solidFill>
                            <a:schemeClr val="tx1"/>
                          </a:solidFill>
                          <a:latin typeface="Times New Roman"/>
                          <a:ea typeface="Times New Roman"/>
                          <a:cs typeface="Times New Roman"/>
                        </a:rPr>
                        <a:t>2</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Difference (d)</a:t>
                      </a:r>
                      <a:endParaRPr lang="en-US" sz="1600">
                        <a:solidFill>
                          <a:schemeClr val="tx1"/>
                        </a:solidFill>
                        <a:latin typeface="Calibri"/>
                        <a:ea typeface="Times New Roman"/>
                        <a:cs typeface="Times New Roman"/>
                      </a:endParaRPr>
                    </a:p>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X</a:t>
                      </a:r>
                      <a:r>
                        <a:rPr lang="en-US" sz="1800" baseline="-25000">
                          <a:solidFill>
                            <a:schemeClr val="tx1"/>
                          </a:solidFill>
                          <a:latin typeface="Times New Roman"/>
                          <a:ea typeface="Times New Roman"/>
                          <a:cs typeface="Times New Roman"/>
                        </a:rPr>
                        <a:t>2 </a:t>
                      </a:r>
                      <a:r>
                        <a:rPr lang="en-US" sz="1800">
                          <a:solidFill>
                            <a:schemeClr val="tx1"/>
                          </a:solidFill>
                          <a:latin typeface="Times New Roman"/>
                          <a:ea typeface="Times New Roman"/>
                          <a:cs typeface="Times New Roman"/>
                        </a:rPr>
                        <a:t>– X</a:t>
                      </a:r>
                      <a:r>
                        <a:rPr lang="en-US" sz="1800" baseline="-25000">
                          <a:solidFill>
                            <a:schemeClr val="tx1"/>
                          </a:solidFill>
                          <a:latin typeface="Times New Roman"/>
                          <a:ea typeface="Times New Roman"/>
                          <a:cs typeface="Times New Roman"/>
                        </a:rPr>
                        <a:t>1</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dirty="0">
                          <a:solidFill>
                            <a:schemeClr val="tx1"/>
                          </a:solidFill>
                          <a:latin typeface="Times New Roman"/>
                          <a:ea typeface="Times New Roman"/>
                          <a:cs typeface="Times New Roman"/>
                        </a:rPr>
                        <a:t>d</a:t>
                      </a:r>
                      <a:r>
                        <a:rPr lang="en-US" sz="1800" baseline="30000" dirty="0">
                          <a:solidFill>
                            <a:schemeClr val="tx1"/>
                          </a:solidFill>
                          <a:latin typeface="Times New Roman"/>
                          <a:ea typeface="Times New Roman"/>
                          <a:cs typeface="Times New Roman"/>
                        </a:rPr>
                        <a:t>2</a:t>
                      </a:r>
                      <a:endParaRPr lang="en-US" sz="1600" dirty="0">
                        <a:solidFill>
                          <a:schemeClr val="tx1"/>
                        </a:solidFill>
                        <a:latin typeface="Calibri"/>
                        <a:ea typeface="Times New Roman"/>
                        <a:cs typeface="Times New Roman"/>
                      </a:endParaRPr>
                    </a:p>
                  </a:txBody>
                  <a:tcPr marL="68580" marR="68580" marT="0" marB="0"/>
                </a:tc>
              </a:tr>
              <a:tr h="280559">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1</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6</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8</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2</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4</a:t>
                      </a:r>
                      <a:endParaRPr lang="en-US" sz="1600">
                        <a:solidFill>
                          <a:schemeClr val="tx1"/>
                        </a:solidFill>
                        <a:latin typeface="Calibri"/>
                        <a:ea typeface="Times New Roman"/>
                        <a:cs typeface="Times New Roman"/>
                      </a:endParaRPr>
                    </a:p>
                  </a:txBody>
                  <a:tcPr marL="68580" marR="68580" marT="0" marB="0"/>
                </a:tc>
              </a:tr>
              <a:tr h="280559">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2</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8</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8</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0</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0</a:t>
                      </a:r>
                      <a:endParaRPr lang="en-US" sz="1600">
                        <a:solidFill>
                          <a:schemeClr val="tx1"/>
                        </a:solidFill>
                        <a:latin typeface="Calibri"/>
                        <a:ea typeface="Times New Roman"/>
                        <a:cs typeface="Times New Roman"/>
                      </a:endParaRPr>
                    </a:p>
                  </a:txBody>
                  <a:tcPr marL="68580" marR="68580" marT="0" marB="0"/>
                </a:tc>
              </a:tr>
              <a:tr h="280559">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3</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8</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10</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-2</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4</a:t>
                      </a:r>
                      <a:endParaRPr lang="en-US" sz="1600">
                        <a:solidFill>
                          <a:schemeClr val="tx1"/>
                        </a:solidFill>
                        <a:latin typeface="Calibri"/>
                        <a:ea typeface="Times New Roman"/>
                        <a:cs typeface="Times New Roman"/>
                      </a:endParaRPr>
                    </a:p>
                  </a:txBody>
                  <a:tcPr marL="68580" marR="68580" marT="0" marB="0"/>
                </a:tc>
              </a:tr>
              <a:tr h="280559">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4</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6</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dirty="0">
                          <a:solidFill>
                            <a:schemeClr val="tx1"/>
                          </a:solidFill>
                          <a:latin typeface="Times New Roman"/>
                          <a:ea typeface="Times New Roman"/>
                          <a:cs typeface="Times New Roman"/>
                        </a:rPr>
                        <a:t>7</a:t>
                      </a:r>
                      <a:endParaRPr lang="en-US" sz="160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1</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1</a:t>
                      </a:r>
                      <a:endParaRPr lang="en-US" sz="1600">
                        <a:solidFill>
                          <a:schemeClr val="tx1"/>
                        </a:solidFill>
                        <a:latin typeface="Calibri"/>
                        <a:ea typeface="Times New Roman"/>
                        <a:cs typeface="Times New Roman"/>
                      </a:endParaRPr>
                    </a:p>
                  </a:txBody>
                  <a:tcPr marL="68580" marR="68580" marT="0" marB="0"/>
                </a:tc>
              </a:tr>
              <a:tr h="280559">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5</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5</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6</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1</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1</a:t>
                      </a:r>
                      <a:endParaRPr lang="en-US" sz="1600">
                        <a:solidFill>
                          <a:schemeClr val="tx1"/>
                        </a:solidFill>
                        <a:latin typeface="Calibri"/>
                        <a:ea typeface="Times New Roman"/>
                        <a:cs typeface="Times New Roman"/>
                      </a:endParaRPr>
                    </a:p>
                  </a:txBody>
                  <a:tcPr marL="68580" marR="68580" marT="0" marB="0"/>
                </a:tc>
              </a:tr>
              <a:tr h="280559">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6</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9</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10</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1</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1</a:t>
                      </a:r>
                      <a:endParaRPr lang="en-US" sz="1600">
                        <a:solidFill>
                          <a:schemeClr val="tx1"/>
                        </a:solidFill>
                        <a:latin typeface="Calibri"/>
                        <a:ea typeface="Times New Roman"/>
                        <a:cs typeface="Times New Roman"/>
                      </a:endParaRPr>
                    </a:p>
                  </a:txBody>
                  <a:tcPr marL="68580" marR="68580" marT="0" marB="0"/>
                </a:tc>
              </a:tr>
              <a:tr h="280559">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7</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6</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9</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3</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9</a:t>
                      </a:r>
                      <a:endParaRPr lang="en-US" sz="1600">
                        <a:solidFill>
                          <a:schemeClr val="tx1"/>
                        </a:solidFill>
                        <a:latin typeface="Calibri"/>
                        <a:ea typeface="Times New Roman"/>
                        <a:cs typeface="Times New Roman"/>
                      </a:endParaRPr>
                    </a:p>
                  </a:txBody>
                  <a:tcPr marL="68580" marR="68580" marT="0" marB="0"/>
                </a:tc>
              </a:tr>
              <a:tr h="280559">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8</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7</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dirty="0">
                          <a:solidFill>
                            <a:schemeClr val="tx1"/>
                          </a:solidFill>
                          <a:latin typeface="Times New Roman"/>
                          <a:ea typeface="Times New Roman"/>
                          <a:cs typeface="Times New Roman"/>
                        </a:rPr>
                        <a:t>8</a:t>
                      </a:r>
                      <a:endParaRPr lang="en-US" sz="160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1</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1</a:t>
                      </a:r>
                      <a:endParaRPr lang="en-US" sz="1600">
                        <a:solidFill>
                          <a:schemeClr val="tx1"/>
                        </a:solidFill>
                        <a:latin typeface="Calibri"/>
                        <a:ea typeface="Times New Roman"/>
                        <a:cs typeface="Times New Roman"/>
                      </a:endParaRPr>
                    </a:p>
                  </a:txBody>
                  <a:tcPr marL="68580" marR="68580" marT="0" marB="0"/>
                </a:tc>
              </a:tr>
              <a:tr h="280559">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9</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6</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5</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-1</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1</a:t>
                      </a:r>
                      <a:endParaRPr lang="en-US" sz="1600">
                        <a:solidFill>
                          <a:schemeClr val="tx1"/>
                        </a:solidFill>
                        <a:latin typeface="Calibri"/>
                        <a:ea typeface="Times New Roman"/>
                        <a:cs typeface="Times New Roman"/>
                      </a:endParaRPr>
                    </a:p>
                  </a:txBody>
                  <a:tcPr marL="68580" marR="68580" marT="0" marB="0"/>
                </a:tc>
              </a:tr>
              <a:tr h="280559">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10</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6</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7</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1</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1</a:t>
                      </a:r>
                      <a:endParaRPr lang="en-US" sz="1600">
                        <a:solidFill>
                          <a:schemeClr val="tx1"/>
                        </a:solidFill>
                        <a:latin typeface="Calibri"/>
                        <a:ea typeface="Times New Roman"/>
                        <a:cs typeface="Times New Roman"/>
                      </a:endParaRPr>
                    </a:p>
                  </a:txBody>
                  <a:tcPr marL="68580" marR="68580" marT="0" marB="0"/>
                </a:tc>
              </a:tr>
              <a:tr h="280559">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11</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4</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4</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0</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0</a:t>
                      </a:r>
                      <a:endParaRPr lang="en-US" sz="1600">
                        <a:solidFill>
                          <a:schemeClr val="tx1"/>
                        </a:solidFill>
                        <a:latin typeface="Calibri"/>
                        <a:ea typeface="Times New Roman"/>
                        <a:cs typeface="Times New Roman"/>
                      </a:endParaRPr>
                    </a:p>
                  </a:txBody>
                  <a:tcPr marL="68580" marR="68580" marT="0" marB="0"/>
                </a:tc>
              </a:tr>
              <a:tr h="280559">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12</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8</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6</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2</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4</a:t>
                      </a:r>
                      <a:endParaRPr lang="en-US" sz="1600">
                        <a:solidFill>
                          <a:schemeClr val="tx1"/>
                        </a:solidFill>
                        <a:latin typeface="Calibri"/>
                        <a:ea typeface="Times New Roman"/>
                        <a:cs typeface="Times New Roman"/>
                      </a:endParaRPr>
                    </a:p>
                  </a:txBody>
                  <a:tcPr marL="68580" marR="68580" marT="0" marB="0"/>
                </a:tc>
              </a:tr>
              <a:tr h="280559">
                <a:tc>
                  <a:txBody>
                    <a:bodyPr/>
                    <a:lstStyle/>
                    <a:p>
                      <a:pPr marL="0" marR="0" algn="just">
                        <a:lnSpc>
                          <a:spcPct val="115000"/>
                        </a:lnSpc>
                        <a:spcBef>
                          <a:spcPts val="0"/>
                        </a:spcBef>
                        <a:spcAft>
                          <a:spcPts val="0"/>
                        </a:spcAft>
                      </a:pPr>
                      <a:endParaRPr lang="en-US" sz="1800">
                        <a:solidFill>
                          <a:schemeClr val="tx1"/>
                        </a:solidFill>
                        <a:latin typeface="Times New Roman"/>
                        <a:ea typeface="Times New Roman"/>
                        <a:cs typeface="Times New Roman"/>
                      </a:endParaRPr>
                    </a:p>
                  </a:txBody>
                  <a:tcPr marL="68580" marR="68580" marT="0" marB="0"/>
                </a:tc>
                <a:tc>
                  <a:txBody>
                    <a:bodyPr/>
                    <a:lstStyle/>
                    <a:p>
                      <a:pPr marL="0" marR="0" algn="just">
                        <a:lnSpc>
                          <a:spcPct val="115000"/>
                        </a:lnSpc>
                        <a:spcBef>
                          <a:spcPts val="0"/>
                        </a:spcBef>
                        <a:spcAft>
                          <a:spcPts val="0"/>
                        </a:spcAft>
                      </a:pPr>
                      <a:endParaRPr lang="en-US" sz="1800">
                        <a:solidFill>
                          <a:schemeClr val="tx1"/>
                        </a:solidFill>
                        <a:latin typeface="Times New Roman"/>
                        <a:ea typeface="Times New Roman"/>
                        <a:cs typeface="Times New Roman"/>
                      </a:endParaRPr>
                    </a:p>
                  </a:txBody>
                  <a:tcPr marL="68580" marR="68580" marT="0" marB="0"/>
                </a:tc>
                <a:tc>
                  <a:txBody>
                    <a:bodyPr/>
                    <a:lstStyle/>
                    <a:p>
                      <a:pPr marL="0" marR="0" algn="just">
                        <a:lnSpc>
                          <a:spcPct val="115000"/>
                        </a:lnSpc>
                        <a:spcBef>
                          <a:spcPts val="0"/>
                        </a:spcBef>
                        <a:spcAft>
                          <a:spcPts val="0"/>
                        </a:spcAft>
                      </a:pPr>
                      <a:endParaRPr lang="en-US" sz="1800">
                        <a:solidFill>
                          <a:schemeClr val="tx1"/>
                        </a:solidFill>
                        <a:latin typeface="Times New Roman"/>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Σ d = 9</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dirty="0">
                          <a:solidFill>
                            <a:schemeClr val="tx1"/>
                          </a:solidFill>
                          <a:latin typeface="Times New Roman"/>
                          <a:ea typeface="Times New Roman"/>
                          <a:cs typeface="Times New Roman"/>
                        </a:rPr>
                        <a:t>Σ d</a:t>
                      </a:r>
                      <a:r>
                        <a:rPr lang="en-US" sz="1800" baseline="30000" dirty="0">
                          <a:solidFill>
                            <a:schemeClr val="tx1"/>
                          </a:solidFill>
                          <a:latin typeface="Times New Roman"/>
                          <a:ea typeface="Times New Roman"/>
                          <a:cs typeface="Times New Roman"/>
                        </a:rPr>
                        <a:t>2</a:t>
                      </a:r>
                      <a:r>
                        <a:rPr lang="en-US" sz="1800" dirty="0">
                          <a:solidFill>
                            <a:schemeClr val="tx1"/>
                          </a:solidFill>
                          <a:latin typeface="Times New Roman"/>
                          <a:ea typeface="Times New Roman"/>
                          <a:cs typeface="Times New Roman"/>
                        </a:rPr>
                        <a:t>=27</a:t>
                      </a:r>
                      <a:endParaRPr lang="en-US" sz="1600" dirty="0">
                        <a:solidFill>
                          <a:schemeClr val="tx1"/>
                        </a:solidFill>
                        <a:latin typeface="Calibri"/>
                        <a:ea typeface="Times New Roman"/>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67481"/>
            <a:ext cx="8229600" cy="334962"/>
          </a:xfrm>
        </p:spPr>
        <p:txBody>
          <a:bodyPr>
            <a:normAutofit fontScale="90000"/>
          </a:bodyPr>
          <a:lstStyle/>
          <a:p>
            <a:endParaRPr lang="en-US" dirty="0"/>
          </a:p>
        </p:txBody>
      </p:sp>
      <p:sp>
        <p:nvSpPr>
          <p:cNvPr id="3" name="Content Placeholder 2"/>
          <p:cNvSpPr>
            <a:spLocks noGrp="1"/>
          </p:cNvSpPr>
          <p:nvPr>
            <p:ph idx="1"/>
          </p:nvPr>
        </p:nvSpPr>
        <p:spPr>
          <a:xfrm>
            <a:off x="457200" y="228600"/>
            <a:ext cx="8229600" cy="6324600"/>
          </a:xfrm>
        </p:spPr>
        <p:txBody>
          <a:bodyPr>
            <a:noAutofit/>
          </a:bodyPr>
          <a:lstStyle/>
          <a:p>
            <a:r>
              <a:rPr lang="en-US" sz="2400" dirty="0" smtClean="0"/>
              <a:t> t = mean d – 0 /SE (d) = mean d / SD/ (n)</a:t>
            </a:r>
            <a:r>
              <a:rPr lang="en-US" sz="2400" baseline="30000" dirty="0" smtClean="0"/>
              <a:t>1/2</a:t>
            </a:r>
          </a:p>
          <a:p>
            <a:pPr>
              <a:buNone/>
            </a:pPr>
            <a:endParaRPr lang="en-US" sz="2400" dirty="0" smtClean="0"/>
          </a:p>
          <a:p>
            <a:r>
              <a:rPr lang="en-US" sz="2400" dirty="0" smtClean="0"/>
              <a:t>Σ (d - mean d)</a:t>
            </a:r>
            <a:r>
              <a:rPr lang="en-US" sz="2400" baseline="30000" dirty="0" smtClean="0"/>
              <a:t>2</a:t>
            </a:r>
            <a:r>
              <a:rPr lang="en-US" sz="2400" dirty="0" smtClean="0"/>
              <a:t> =  Σ d</a:t>
            </a:r>
            <a:r>
              <a:rPr lang="en-US" sz="2400" baseline="30000" dirty="0" smtClean="0"/>
              <a:t>2</a:t>
            </a:r>
            <a:r>
              <a:rPr lang="en-US" sz="2400" dirty="0" smtClean="0"/>
              <a:t> – (Σ d)</a:t>
            </a:r>
            <a:r>
              <a:rPr lang="en-US" sz="2400" baseline="30000" dirty="0" smtClean="0"/>
              <a:t>2</a:t>
            </a:r>
            <a:r>
              <a:rPr lang="en-US" sz="2400" dirty="0" smtClean="0"/>
              <a:t>/n = 27 – 81/12 = 27 – 6.75 = 20.25</a:t>
            </a:r>
          </a:p>
          <a:p>
            <a:pPr>
              <a:buNone/>
            </a:pPr>
            <a:endParaRPr lang="en-US" sz="2400" dirty="0" smtClean="0"/>
          </a:p>
          <a:p>
            <a:r>
              <a:rPr lang="en-US" sz="2400" dirty="0" smtClean="0"/>
              <a:t>SD</a:t>
            </a:r>
            <a:r>
              <a:rPr lang="en-US" sz="2400" baseline="30000" dirty="0" smtClean="0"/>
              <a:t>2</a:t>
            </a:r>
            <a:r>
              <a:rPr lang="en-US" sz="2400" dirty="0" smtClean="0"/>
              <a:t> = Σ (d - mean d)</a:t>
            </a:r>
            <a:r>
              <a:rPr lang="en-US" sz="2400" baseline="30000" dirty="0" smtClean="0"/>
              <a:t>2 </a:t>
            </a:r>
            <a:r>
              <a:rPr lang="en-US" sz="2400" dirty="0" smtClean="0"/>
              <a:t>/ n-1 = 20.25 / 11 = 1.84</a:t>
            </a:r>
          </a:p>
          <a:p>
            <a:pPr>
              <a:buNone/>
            </a:pPr>
            <a:endParaRPr lang="en-US" sz="2400" dirty="0" smtClean="0"/>
          </a:p>
          <a:p>
            <a:r>
              <a:rPr lang="en-US" sz="2400" dirty="0" smtClean="0"/>
              <a:t>SE = SD / (n)</a:t>
            </a:r>
            <a:r>
              <a:rPr lang="en-US" sz="2400" baseline="30000" dirty="0" smtClean="0"/>
              <a:t>1/2</a:t>
            </a:r>
            <a:r>
              <a:rPr lang="en-US" sz="2400" dirty="0" smtClean="0"/>
              <a:t>  = [SD</a:t>
            </a:r>
            <a:r>
              <a:rPr lang="en-US" sz="2400" baseline="30000" dirty="0" smtClean="0"/>
              <a:t>2 </a:t>
            </a:r>
            <a:r>
              <a:rPr lang="en-US" sz="2400" dirty="0" smtClean="0"/>
              <a:t>/ n ]</a:t>
            </a:r>
            <a:r>
              <a:rPr lang="en-US" sz="2400" baseline="30000" dirty="0" smtClean="0"/>
              <a:t> 1/2</a:t>
            </a:r>
            <a:r>
              <a:rPr lang="en-US" sz="2400" dirty="0" smtClean="0"/>
              <a:t>  = [1.84 / 12]</a:t>
            </a:r>
            <a:r>
              <a:rPr lang="en-US" sz="2400" baseline="30000" dirty="0" smtClean="0"/>
              <a:t>1/2 </a:t>
            </a:r>
            <a:r>
              <a:rPr lang="en-US" sz="2400" dirty="0" smtClean="0"/>
              <a:t> = [0.1533]</a:t>
            </a:r>
            <a:r>
              <a:rPr lang="en-US" sz="2400" baseline="30000" dirty="0" smtClean="0"/>
              <a:t>1/2 </a:t>
            </a:r>
            <a:r>
              <a:rPr lang="en-US" sz="2400" dirty="0" smtClean="0"/>
              <a:t> = 0.3917</a:t>
            </a:r>
          </a:p>
          <a:p>
            <a:pPr>
              <a:buNone/>
            </a:pPr>
            <a:endParaRPr lang="en-US" sz="2400" dirty="0" smtClean="0"/>
          </a:p>
          <a:p>
            <a:r>
              <a:rPr lang="en-US" sz="2400" dirty="0" smtClean="0"/>
              <a:t>t = 0.75 / 0.3917 = 1.92 </a:t>
            </a:r>
          </a:p>
          <a:p>
            <a:r>
              <a:rPr lang="en-US" sz="2400" dirty="0" smtClean="0"/>
              <a:t>df = n -1 = 11</a:t>
            </a:r>
          </a:p>
          <a:p>
            <a:pPr>
              <a:buNone/>
            </a:pPr>
            <a:endParaRPr lang="en-US" sz="2400" dirty="0" smtClean="0"/>
          </a:p>
          <a:p>
            <a:r>
              <a:rPr lang="en-US" sz="2400" dirty="0" smtClean="0"/>
              <a:t>calculated t value is &lt; t</a:t>
            </a:r>
            <a:r>
              <a:rPr lang="en-US" sz="2400" baseline="-25000" dirty="0" smtClean="0"/>
              <a:t>0.05 </a:t>
            </a:r>
            <a:r>
              <a:rPr lang="en-US" sz="2400" dirty="0" smtClean="0"/>
              <a:t> at 11 df. Difference is not statistically significant.</a:t>
            </a:r>
          </a:p>
          <a:p>
            <a:endParaRPr lang="en-US" sz="24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304800"/>
          </a:xfrm>
        </p:spPr>
        <p:txBody>
          <a:bodyPr>
            <a:noAutofit/>
          </a:bodyPr>
          <a:lstStyle/>
          <a:p>
            <a:pPr algn="l"/>
            <a:r>
              <a:rPr lang="en-US" sz="3600" b="1" dirty="0" smtClean="0">
                <a:solidFill>
                  <a:srgbClr val="C00000"/>
                </a:solidFill>
              </a:rPr>
              <a:t>Chi Square (</a:t>
            </a:r>
            <a:r>
              <a:rPr lang="en-US" sz="3600" dirty="0" smtClean="0">
                <a:solidFill>
                  <a:srgbClr val="C00000"/>
                </a:solidFill>
              </a:rPr>
              <a:t>Ϫ</a:t>
            </a:r>
            <a:r>
              <a:rPr lang="en-US" sz="3600" baseline="30000" dirty="0" smtClean="0">
                <a:solidFill>
                  <a:srgbClr val="C00000"/>
                </a:solidFill>
              </a:rPr>
              <a:t>2</a:t>
            </a:r>
            <a:r>
              <a:rPr lang="en-US" sz="3600" dirty="0" smtClean="0">
                <a:solidFill>
                  <a:srgbClr val="C00000"/>
                </a:solidFill>
              </a:rPr>
              <a:t>)</a:t>
            </a:r>
            <a:r>
              <a:rPr lang="en-US" sz="3600" b="1" dirty="0" smtClean="0">
                <a:solidFill>
                  <a:srgbClr val="C00000"/>
                </a:solidFill>
              </a:rPr>
              <a:t> test:</a:t>
            </a:r>
            <a:r>
              <a:rPr lang="en-US" sz="3600" dirty="0" smtClean="0">
                <a:solidFill>
                  <a:srgbClr val="C00000"/>
                </a:solidFill>
              </a:rPr>
              <a:t/>
            </a:r>
            <a:br>
              <a:rPr lang="en-US" sz="3600" dirty="0" smtClean="0">
                <a:solidFill>
                  <a:srgbClr val="C00000"/>
                </a:solidFill>
              </a:rPr>
            </a:br>
            <a:endParaRPr lang="en-US" sz="3600" dirty="0">
              <a:solidFill>
                <a:srgbClr val="C00000"/>
              </a:solidFill>
            </a:endParaRPr>
          </a:p>
        </p:txBody>
      </p:sp>
      <p:sp>
        <p:nvSpPr>
          <p:cNvPr id="3" name="Content Placeholder 2"/>
          <p:cNvSpPr>
            <a:spLocks noGrp="1"/>
          </p:cNvSpPr>
          <p:nvPr>
            <p:ph idx="1"/>
          </p:nvPr>
        </p:nvSpPr>
        <p:spPr>
          <a:xfrm>
            <a:off x="457200" y="914400"/>
            <a:ext cx="8229600" cy="5562600"/>
          </a:xfrm>
        </p:spPr>
        <p:txBody>
          <a:bodyPr>
            <a:normAutofit/>
          </a:bodyPr>
          <a:lstStyle/>
          <a:p>
            <a:pPr>
              <a:buNone/>
            </a:pPr>
            <a:r>
              <a:rPr lang="en-US" sz="2400" b="1" dirty="0" smtClean="0"/>
              <a:t>Underlying theory:</a:t>
            </a:r>
            <a:endParaRPr lang="en-US" sz="2400" dirty="0" smtClean="0"/>
          </a:p>
          <a:p>
            <a:pPr>
              <a:buNone/>
            </a:pPr>
            <a:r>
              <a:rPr lang="en-US" sz="2400" dirty="0" smtClean="0"/>
              <a:t>    If the two variables are not associated the value of observed and expected frequencies should be close to each to each other and any discrepancies should be due to randomization only.</a:t>
            </a:r>
          </a:p>
          <a:p>
            <a:pPr>
              <a:buNone/>
            </a:pPr>
            <a:endParaRPr lang="en-US" sz="2400" dirty="0" smtClean="0"/>
          </a:p>
          <a:p>
            <a:r>
              <a:rPr lang="en-US" sz="2400" dirty="0" smtClean="0"/>
              <a:t>Non-parametric test.</a:t>
            </a:r>
          </a:p>
          <a:p>
            <a:r>
              <a:rPr lang="en-US" sz="2400" dirty="0" smtClean="0"/>
              <a:t>Statistical significance for bivariate tabular analysis. </a:t>
            </a:r>
          </a:p>
          <a:p>
            <a:r>
              <a:rPr lang="en-US" sz="2400" dirty="0" smtClean="0"/>
              <a:t>Evaluate differences between experimental or observed data and expected or hypothetical data. </a:t>
            </a:r>
          </a:p>
          <a:p>
            <a:endParaRPr lang="en-US" sz="24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a:bodyPr>
          <a:lstStyle/>
          <a:p>
            <a:pPr algn="l"/>
            <a:r>
              <a:rPr lang="en-US" sz="3600" dirty="0" smtClean="0"/>
              <a:t>  Ϫ</a:t>
            </a:r>
            <a:r>
              <a:rPr lang="en-US" sz="3600" baseline="30000" dirty="0" smtClean="0"/>
              <a:t>2   </a:t>
            </a:r>
            <a:r>
              <a:rPr lang="en-US" sz="3600" b="1" dirty="0" smtClean="0"/>
              <a:t>Assumptions:</a:t>
            </a:r>
            <a:endParaRPr lang="en-US" sz="3600" dirty="0"/>
          </a:p>
        </p:txBody>
      </p:sp>
      <p:sp>
        <p:nvSpPr>
          <p:cNvPr id="3" name="Content Placeholder 2"/>
          <p:cNvSpPr>
            <a:spLocks noGrp="1"/>
          </p:cNvSpPr>
          <p:nvPr>
            <p:ph idx="1"/>
          </p:nvPr>
        </p:nvSpPr>
        <p:spPr>
          <a:xfrm>
            <a:off x="457200" y="1371600"/>
            <a:ext cx="8229600" cy="4754563"/>
          </a:xfrm>
        </p:spPr>
        <p:txBody>
          <a:bodyPr>
            <a:noAutofit/>
          </a:bodyPr>
          <a:lstStyle/>
          <a:p>
            <a:pPr>
              <a:lnSpc>
                <a:spcPct val="220000"/>
              </a:lnSpc>
              <a:buNone/>
            </a:pPr>
            <a:r>
              <a:rPr lang="en-US" sz="2400" dirty="0" smtClean="0"/>
              <a:t>     1. Quantitative data.</a:t>
            </a:r>
            <a:br>
              <a:rPr lang="en-US" sz="2400" dirty="0" smtClean="0"/>
            </a:br>
            <a:r>
              <a:rPr lang="en-US" sz="2400" dirty="0" smtClean="0"/>
              <a:t>2. One or more categories.</a:t>
            </a:r>
            <a:br>
              <a:rPr lang="en-US" sz="2400" dirty="0" smtClean="0"/>
            </a:br>
            <a:r>
              <a:rPr lang="en-US" sz="2400" dirty="0" smtClean="0"/>
              <a:t>3. Independent observations.</a:t>
            </a:r>
            <a:br>
              <a:rPr lang="en-US" sz="2400" dirty="0" smtClean="0"/>
            </a:br>
            <a:r>
              <a:rPr lang="en-US" sz="2400" dirty="0" smtClean="0"/>
              <a:t>4. Adequate sample size.</a:t>
            </a:r>
            <a:br>
              <a:rPr lang="en-US" sz="2400" dirty="0" smtClean="0"/>
            </a:br>
            <a:r>
              <a:rPr lang="en-US" sz="2400" dirty="0" smtClean="0"/>
              <a:t>5. Simple random sample.</a:t>
            </a:r>
            <a:br>
              <a:rPr lang="en-US" sz="2400" dirty="0" smtClean="0"/>
            </a:br>
            <a:r>
              <a:rPr lang="en-US" sz="2400" dirty="0" smtClean="0"/>
              <a:t>6. Data in frequency form.</a:t>
            </a:r>
            <a:br>
              <a:rPr lang="en-US" sz="2400" dirty="0" smtClean="0"/>
            </a:br>
            <a:endParaRPr lang="en-US" sz="24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229600" cy="639762"/>
          </a:xfrm>
        </p:spPr>
        <p:txBody>
          <a:bodyPr>
            <a:noAutofit/>
          </a:bodyPr>
          <a:lstStyle/>
          <a:p>
            <a:pPr algn="l"/>
            <a:r>
              <a:rPr lang="en-US" sz="3600" b="1" dirty="0" smtClean="0">
                <a:solidFill>
                  <a:srgbClr val="C00000"/>
                </a:solidFill>
              </a:rPr>
              <a:t>Contingency table:</a:t>
            </a:r>
            <a:endParaRPr lang="en-US" sz="3600" dirty="0">
              <a:solidFill>
                <a:srgbClr val="C00000"/>
              </a:solidFill>
            </a:endParaRPr>
          </a:p>
        </p:txBody>
      </p:sp>
      <p:sp>
        <p:nvSpPr>
          <p:cNvPr id="3" name="Content Placeholder 2"/>
          <p:cNvSpPr>
            <a:spLocks noGrp="1"/>
          </p:cNvSpPr>
          <p:nvPr>
            <p:ph idx="1"/>
          </p:nvPr>
        </p:nvSpPr>
        <p:spPr>
          <a:xfrm>
            <a:off x="381000" y="1066800"/>
            <a:ext cx="8229600" cy="5562600"/>
          </a:xfrm>
        </p:spPr>
        <p:txBody>
          <a:bodyPr>
            <a:normAutofit lnSpcReduction="10000"/>
          </a:bodyPr>
          <a:lstStyle/>
          <a:p>
            <a:r>
              <a:rPr lang="en-US" sz="2400" dirty="0" smtClean="0"/>
              <a:t>A frequency table where sample classified in to two different attributes.</a:t>
            </a:r>
          </a:p>
          <a:p>
            <a:r>
              <a:rPr lang="en-US" sz="2400" dirty="0" smtClean="0"/>
              <a:t>A contingency table may be 2 x 2 table or r x c table. </a:t>
            </a:r>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r>
              <a:rPr lang="en-US" sz="2400" dirty="0" smtClean="0"/>
              <a:t>Marginal total  =  (a + b) or (a + c) or (c + d) or (b +d)</a:t>
            </a:r>
          </a:p>
          <a:p>
            <a:r>
              <a:rPr lang="en-US" sz="2400" dirty="0" smtClean="0"/>
              <a:t>Grand total   = N =  a + b + c + d </a:t>
            </a:r>
          </a:p>
          <a:p>
            <a:r>
              <a:rPr lang="en-US" sz="2400" dirty="0" smtClean="0"/>
              <a:t>Expected value (E) = R X C / N   </a:t>
            </a:r>
          </a:p>
          <a:p>
            <a:pPr>
              <a:buNone/>
            </a:pPr>
            <a:r>
              <a:rPr lang="en-US" sz="2000" dirty="0" smtClean="0"/>
              <a:t>where R = row total, C = Column total   and N = Grand total.</a:t>
            </a:r>
          </a:p>
          <a:p>
            <a:endParaRPr lang="en-US" sz="2400" dirty="0" smtClean="0"/>
          </a:p>
          <a:p>
            <a:pPr>
              <a:buNone/>
            </a:pPr>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dirty="0" smtClean="0"/>
          </a:p>
          <a:p>
            <a:endParaRPr lang="en-US" dirty="0" smtClean="0"/>
          </a:p>
          <a:p>
            <a:endParaRPr lang="en-US" dirty="0" smtClean="0"/>
          </a:p>
          <a:p>
            <a:endParaRPr lang="en-US" dirty="0" smtClean="0"/>
          </a:p>
          <a:p>
            <a:endParaRPr lang="en-US" dirty="0"/>
          </a:p>
        </p:txBody>
      </p:sp>
      <p:graphicFrame>
        <p:nvGraphicFramePr>
          <p:cNvPr id="5" name="Table 4"/>
          <p:cNvGraphicFramePr>
            <a:graphicFrameLocks noGrp="1"/>
          </p:cNvGraphicFramePr>
          <p:nvPr/>
        </p:nvGraphicFramePr>
        <p:xfrm>
          <a:off x="838200" y="2590800"/>
          <a:ext cx="7467600" cy="1676400"/>
        </p:xfrm>
        <a:graphic>
          <a:graphicData uri="http://schemas.openxmlformats.org/drawingml/2006/table">
            <a:tbl>
              <a:tblPr firstRow="1" bandRow="1">
                <a:tableStyleId>{5C22544A-7EE6-4342-B048-85BDC9FD1C3A}</a:tableStyleId>
              </a:tblPr>
              <a:tblGrid>
                <a:gridCol w="1866900"/>
                <a:gridCol w="1866900"/>
                <a:gridCol w="1866900"/>
                <a:gridCol w="1866900"/>
              </a:tblGrid>
              <a:tr h="419100">
                <a:tc>
                  <a:txBody>
                    <a:bodyPr/>
                    <a:lstStyle/>
                    <a:p>
                      <a:pPr marL="0" marR="0" algn="just">
                        <a:lnSpc>
                          <a:spcPct val="115000"/>
                        </a:lnSpc>
                        <a:spcBef>
                          <a:spcPts val="0"/>
                        </a:spcBef>
                        <a:spcAft>
                          <a:spcPts val="0"/>
                        </a:spcAft>
                      </a:pPr>
                      <a:r>
                        <a:rPr lang="en-US" sz="1800" b="1" dirty="0">
                          <a:solidFill>
                            <a:schemeClr val="tx1"/>
                          </a:solidFill>
                          <a:latin typeface="Times New Roman"/>
                          <a:ea typeface="Times New Roman"/>
                          <a:cs typeface="Times New Roman"/>
                        </a:rPr>
                        <a:t>Disease</a:t>
                      </a:r>
                      <a:endParaRPr lang="en-US" sz="160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1">
                          <a:solidFill>
                            <a:schemeClr val="tx1"/>
                          </a:solidFill>
                          <a:latin typeface="Times New Roman"/>
                          <a:ea typeface="Times New Roman"/>
                          <a:cs typeface="Times New Roman"/>
                        </a:rPr>
                        <a:t>Smoker    </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1">
                          <a:solidFill>
                            <a:schemeClr val="tx1"/>
                          </a:solidFill>
                          <a:latin typeface="Times New Roman"/>
                          <a:ea typeface="Times New Roman"/>
                          <a:cs typeface="Times New Roman"/>
                        </a:rPr>
                        <a:t>Non – smoker   </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1">
                          <a:solidFill>
                            <a:schemeClr val="tx1"/>
                          </a:solidFill>
                          <a:latin typeface="Times New Roman"/>
                          <a:ea typeface="Times New Roman"/>
                          <a:cs typeface="Times New Roman"/>
                        </a:rPr>
                        <a:t>Total</a:t>
                      </a:r>
                      <a:endParaRPr lang="en-US" sz="1600">
                        <a:solidFill>
                          <a:schemeClr val="tx1"/>
                        </a:solidFill>
                        <a:latin typeface="Calibri"/>
                        <a:ea typeface="Times New Roman"/>
                        <a:cs typeface="Times New Roman"/>
                      </a:endParaRPr>
                    </a:p>
                  </a:txBody>
                  <a:tcPr marL="68580" marR="68580" marT="0" marB="0"/>
                </a:tc>
              </a:tr>
              <a:tr h="419100">
                <a:tc>
                  <a:txBody>
                    <a:bodyPr/>
                    <a:lstStyle/>
                    <a:p>
                      <a:pPr marL="0" marR="0" algn="just">
                        <a:lnSpc>
                          <a:spcPct val="115000"/>
                        </a:lnSpc>
                        <a:spcBef>
                          <a:spcPts val="0"/>
                        </a:spcBef>
                        <a:spcAft>
                          <a:spcPts val="0"/>
                        </a:spcAft>
                      </a:pPr>
                      <a:r>
                        <a:rPr lang="en-US" sz="1800" b="1">
                          <a:solidFill>
                            <a:schemeClr val="tx1"/>
                          </a:solidFill>
                          <a:latin typeface="Times New Roman"/>
                          <a:ea typeface="Times New Roman"/>
                          <a:cs typeface="Times New Roman"/>
                        </a:rPr>
                        <a:t>Cancer   </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1">
                          <a:solidFill>
                            <a:schemeClr val="tx1"/>
                          </a:solidFill>
                          <a:latin typeface="Times New Roman"/>
                          <a:ea typeface="Times New Roman"/>
                          <a:cs typeface="Times New Roman"/>
                        </a:rPr>
                        <a:t>6     a                  </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1">
                          <a:solidFill>
                            <a:schemeClr val="tx1"/>
                          </a:solidFill>
                          <a:latin typeface="Times New Roman"/>
                          <a:ea typeface="Times New Roman"/>
                          <a:cs typeface="Times New Roman"/>
                        </a:rPr>
                        <a:t>4    b           </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1" dirty="0">
                          <a:solidFill>
                            <a:schemeClr val="tx1"/>
                          </a:solidFill>
                          <a:latin typeface="Times New Roman"/>
                          <a:ea typeface="Times New Roman"/>
                          <a:cs typeface="Times New Roman"/>
                        </a:rPr>
                        <a:t>10  (a + b)</a:t>
                      </a:r>
                      <a:endParaRPr lang="en-US" sz="1600" dirty="0">
                        <a:solidFill>
                          <a:schemeClr val="tx1"/>
                        </a:solidFill>
                        <a:latin typeface="Calibri"/>
                        <a:ea typeface="Times New Roman"/>
                        <a:cs typeface="Times New Roman"/>
                      </a:endParaRPr>
                    </a:p>
                  </a:txBody>
                  <a:tcPr marL="68580" marR="68580" marT="0" marB="0"/>
                </a:tc>
              </a:tr>
              <a:tr h="419100">
                <a:tc>
                  <a:txBody>
                    <a:bodyPr/>
                    <a:lstStyle/>
                    <a:p>
                      <a:pPr marL="0" marR="0" algn="just">
                        <a:lnSpc>
                          <a:spcPct val="115000"/>
                        </a:lnSpc>
                        <a:spcBef>
                          <a:spcPts val="0"/>
                        </a:spcBef>
                        <a:spcAft>
                          <a:spcPts val="0"/>
                        </a:spcAft>
                      </a:pPr>
                      <a:r>
                        <a:rPr lang="en-US" sz="1800" b="1">
                          <a:solidFill>
                            <a:schemeClr val="tx1"/>
                          </a:solidFill>
                          <a:latin typeface="Times New Roman"/>
                          <a:ea typeface="Times New Roman"/>
                          <a:cs typeface="Times New Roman"/>
                        </a:rPr>
                        <a:t>No cancer      </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1" dirty="0">
                          <a:solidFill>
                            <a:schemeClr val="tx1"/>
                          </a:solidFill>
                          <a:latin typeface="Times New Roman"/>
                          <a:ea typeface="Times New Roman"/>
                          <a:cs typeface="Times New Roman"/>
                        </a:rPr>
                        <a:t>94  c</a:t>
                      </a:r>
                      <a:endParaRPr lang="en-US" sz="160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1" dirty="0">
                          <a:solidFill>
                            <a:schemeClr val="tx1"/>
                          </a:solidFill>
                          <a:latin typeface="Times New Roman"/>
                          <a:ea typeface="Times New Roman"/>
                          <a:cs typeface="Times New Roman"/>
                        </a:rPr>
                        <a:t> 96   d        </a:t>
                      </a:r>
                      <a:endParaRPr lang="en-US" sz="160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1">
                          <a:solidFill>
                            <a:schemeClr val="tx1"/>
                          </a:solidFill>
                          <a:latin typeface="Times New Roman"/>
                          <a:ea typeface="Times New Roman"/>
                          <a:cs typeface="Times New Roman"/>
                        </a:rPr>
                        <a:t>190  (c + d)</a:t>
                      </a:r>
                      <a:endParaRPr lang="en-US" sz="1600">
                        <a:solidFill>
                          <a:schemeClr val="tx1"/>
                        </a:solidFill>
                        <a:latin typeface="Calibri"/>
                        <a:ea typeface="Times New Roman"/>
                        <a:cs typeface="Times New Roman"/>
                      </a:endParaRPr>
                    </a:p>
                  </a:txBody>
                  <a:tcPr marL="68580" marR="68580" marT="0" marB="0"/>
                </a:tc>
              </a:tr>
              <a:tr h="419100">
                <a:tc>
                  <a:txBody>
                    <a:bodyPr/>
                    <a:lstStyle/>
                    <a:p>
                      <a:pPr marL="0" marR="0" algn="just">
                        <a:lnSpc>
                          <a:spcPct val="115000"/>
                        </a:lnSpc>
                        <a:spcBef>
                          <a:spcPts val="0"/>
                        </a:spcBef>
                        <a:spcAft>
                          <a:spcPts val="0"/>
                        </a:spcAft>
                      </a:pPr>
                      <a:endParaRPr lang="en-US" sz="160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1" dirty="0">
                          <a:solidFill>
                            <a:schemeClr val="tx1"/>
                          </a:solidFill>
                          <a:latin typeface="Times New Roman"/>
                          <a:ea typeface="Times New Roman"/>
                          <a:cs typeface="Times New Roman"/>
                        </a:rPr>
                        <a:t>100    (</a:t>
                      </a:r>
                      <a:r>
                        <a:rPr lang="en-US" sz="1800" b="1" dirty="0" err="1">
                          <a:solidFill>
                            <a:schemeClr val="tx1"/>
                          </a:solidFill>
                          <a:latin typeface="Times New Roman"/>
                          <a:ea typeface="Times New Roman"/>
                          <a:cs typeface="Times New Roman"/>
                        </a:rPr>
                        <a:t>a+c</a:t>
                      </a:r>
                      <a:r>
                        <a:rPr lang="en-US" sz="1800" b="1" dirty="0">
                          <a:solidFill>
                            <a:schemeClr val="tx1"/>
                          </a:solidFill>
                          <a:latin typeface="Times New Roman"/>
                          <a:ea typeface="Times New Roman"/>
                          <a:cs typeface="Times New Roman"/>
                        </a:rPr>
                        <a:t>)</a:t>
                      </a:r>
                      <a:endParaRPr lang="en-US" sz="160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1">
                          <a:solidFill>
                            <a:schemeClr val="tx1"/>
                          </a:solidFill>
                          <a:latin typeface="Times New Roman"/>
                          <a:ea typeface="Times New Roman"/>
                          <a:cs typeface="Times New Roman"/>
                        </a:rPr>
                        <a:t>100   (b+d)</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1" dirty="0">
                          <a:solidFill>
                            <a:schemeClr val="tx1"/>
                          </a:solidFill>
                          <a:latin typeface="Times New Roman"/>
                          <a:ea typeface="Times New Roman"/>
                          <a:cs typeface="Times New Roman"/>
                        </a:rPr>
                        <a:t>200  </a:t>
                      </a:r>
                      <a:r>
                        <a:rPr lang="en-US" sz="1800" b="1" dirty="0" smtClean="0">
                          <a:solidFill>
                            <a:schemeClr val="tx1"/>
                          </a:solidFill>
                          <a:latin typeface="Times New Roman"/>
                          <a:ea typeface="Times New Roman"/>
                          <a:cs typeface="Times New Roman"/>
                        </a:rPr>
                        <a:t>( </a:t>
                      </a:r>
                      <a:r>
                        <a:rPr lang="en-US" sz="1800" b="1" dirty="0">
                          <a:solidFill>
                            <a:schemeClr val="tx1"/>
                          </a:solidFill>
                          <a:latin typeface="Times New Roman"/>
                          <a:ea typeface="Times New Roman"/>
                          <a:cs typeface="Times New Roman"/>
                        </a:rPr>
                        <a:t>a +b +c +d)</a:t>
                      </a:r>
                      <a:endParaRPr lang="en-US" sz="1600" dirty="0">
                        <a:solidFill>
                          <a:schemeClr val="tx1"/>
                        </a:solidFill>
                        <a:latin typeface="Calibri"/>
                        <a:ea typeface="Times New Roman"/>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229600" cy="106362"/>
          </a:xfrm>
        </p:spPr>
        <p:txBody>
          <a:bodyPr>
            <a:normAutofit fontScale="90000"/>
          </a:bodyPr>
          <a:lstStyle/>
          <a:p>
            <a:endParaRPr lang="en-US" dirty="0"/>
          </a:p>
        </p:txBody>
      </p:sp>
      <p:sp>
        <p:nvSpPr>
          <p:cNvPr id="5" name="Content Placeholder 4"/>
          <p:cNvSpPr>
            <a:spLocks noGrp="1"/>
          </p:cNvSpPr>
          <p:nvPr>
            <p:ph idx="1"/>
          </p:nvPr>
        </p:nvSpPr>
        <p:spPr>
          <a:xfrm>
            <a:off x="457200" y="609600"/>
            <a:ext cx="8229600" cy="5516563"/>
          </a:xfrm>
        </p:spPr>
        <p:txBody>
          <a:bodyPr>
            <a:normAutofit lnSpcReduction="10000"/>
          </a:bodyPr>
          <a:lstStyle/>
          <a:p>
            <a:r>
              <a:rPr lang="en-US" sz="2800" dirty="0" smtClean="0"/>
              <a:t>Calculation:</a:t>
            </a:r>
          </a:p>
          <a:p>
            <a:pPr>
              <a:buNone/>
            </a:pPr>
            <a:r>
              <a:rPr lang="en-US" sz="2800" dirty="0" smtClean="0"/>
              <a:t>     = (O – E)</a:t>
            </a:r>
            <a:r>
              <a:rPr lang="en-US" sz="2800" baseline="30000" dirty="0" smtClean="0"/>
              <a:t> 2</a:t>
            </a:r>
            <a:r>
              <a:rPr lang="en-US" sz="2800" dirty="0" smtClean="0"/>
              <a:t> / E</a:t>
            </a:r>
          </a:p>
          <a:p>
            <a:pPr>
              <a:buNone/>
            </a:pPr>
            <a:endParaRPr lang="en-US" sz="2800" dirty="0" smtClean="0"/>
          </a:p>
          <a:p>
            <a:endParaRPr lang="en-US" sz="2800" dirty="0" smtClean="0"/>
          </a:p>
          <a:p>
            <a:endParaRPr lang="en-US" sz="2800" dirty="0" smtClean="0"/>
          </a:p>
          <a:p>
            <a:pPr>
              <a:buNone/>
            </a:pPr>
            <a:endParaRPr lang="en-US" sz="2800" dirty="0" smtClean="0"/>
          </a:p>
          <a:p>
            <a:r>
              <a:rPr lang="en-US" sz="2800" dirty="0" smtClean="0"/>
              <a:t>Degree of freedom</a:t>
            </a:r>
            <a:r>
              <a:rPr lang="en-US" sz="2800" b="1" dirty="0" smtClean="0"/>
              <a:t>: </a:t>
            </a:r>
            <a:r>
              <a:rPr lang="en-US" sz="2800" dirty="0" smtClean="0"/>
              <a:t>df = (r-1) (c-1) </a:t>
            </a:r>
          </a:p>
          <a:p>
            <a:pPr>
              <a:buNone/>
            </a:pPr>
            <a:endParaRPr lang="en-US" sz="2800" dirty="0" smtClean="0"/>
          </a:p>
          <a:p>
            <a:r>
              <a:rPr lang="en-US" sz="2800" dirty="0" smtClean="0"/>
              <a:t> for 2x2 table:</a:t>
            </a:r>
          </a:p>
          <a:p>
            <a:pPr>
              <a:buNone/>
            </a:pPr>
            <a:r>
              <a:rPr lang="en-US" sz="2800" dirty="0" smtClean="0"/>
              <a:t>   Ϫ</a:t>
            </a:r>
            <a:r>
              <a:rPr lang="en-US" sz="2800" baseline="30000" dirty="0" smtClean="0"/>
              <a:t>2  </a:t>
            </a:r>
            <a:r>
              <a:rPr lang="en-US" sz="2800" dirty="0" smtClean="0"/>
              <a:t>= (ad – </a:t>
            </a:r>
            <a:r>
              <a:rPr lang="en-US" sz="2800" dirty="0" err="1" smtClean="0"/>
              <a:t>bc</a:t>
            </a:r>
            <a:r>
              <a:rPr lang="en-US" sz="2800" dirty="0" smtClean="0"/>
              <a:t>)</a:t>
            </a:r>
            <a:r>
              <a:rPr lang="en-US" sz="2800" baseline="30000" dirty="0" smtClean="0"/>
              <a:t>2 </a:t>
            </a:r>
            <a:r>
              <a:rPr lang="en-US" sz="2800" dirty="0" smtClean="0"/>
              <a:t>N / (</a:t>
            </a:r>
            <a:r>
              <a:rPr lang="en-US" sz="2800" dirty="0" err="1" smtClean="0"/>
              <a:t>a+b</a:t>
            </a:r>
            <a:r>
              <a:rPr lang="en-US" sz="2800" dirty="0" smtClean="0"/>
              <a:t>) (</a:t>
            </a:r>
            <a:r>
              <a:rPr lang="en-US" sz="2800" dirty="0" err="1" smtClean="0"/>
              <a:t>b+d</a:t>
            </a:r>
            <a:r>
              <a:rPr lang="en-US" sz="2800" dirty="0" smtClean="0"/>
              <a:t>) (</a:t>
            </a:r>
            <a:r>
              <a:rPr lang="en-US" sz="2800" dirty="0" err="1" smtClean="0"/>
              <a:t>c+d</a:t>
            </a:r>
            <a:r>
              <a:rPr lang="en-US" sz="2800" dirty="0" smtClean="0"/>
              <a:t>) (</a:t>
            </a:r>
            <a:r>
              <a:rPr lang="en-US" sz="2800" dirty="0" err="1" smtClean="0"/>
              <a:t>a+c</a:t>
            </a:r>
            <a:r>
              <a:rPr lang="en-US" sz="2800" dirty="0" smtClean="0"/>
              <a:t>) with 1 df </a:t>
            </a:r>
          </a:p>
          <a:p>
            <a:pPr>
              <a:buNone/>
            </a:pPr>
            <a:endParaRPr lang="en-US" sz="2800" dirty="0" smtClean="0"/>
          </a:p>
          <a:p>
            <a:endParaRPr lang="en-US" sz="2800" dirty="0"/>
          </a:p>
        </p:txBody>
      </p:sp>
      <p:pic>
        <p:nvPicPr>
          <p:cNvPr id="6" name="Content Placeholder 3"/>
          <p:cNvPicPr>
            <a:picLocks/>
          </p:cNvPicPr>
          <p:nvPr/>
        </p:nvPicPr>
        <p:blipFill>
          <a:blip r:embed="rId2"/>
          <a:srcRect/>
          <a:stretch>
            <a:fillRect/>
          </a:stretch>
        </p:blipFill>
        <p:spPr bwMode="auto">
          <a:xfrm>
            <a:off x="1143000" y="1905000"/>
            <a:ext cx="2667000"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82562"/>
            <a:ext cx="8229600" cy="182562"/>
          </a:xfrm>
        </p:spPr>
        <p:txBody>
          <a:bodyPr>
            <a:normAutofit fontScale="90000"/>
          </a:bodyPr>
          <a:lstStyle/>
          <a:p>
            <a:endParaRPr lang="en-US" dirty="0"/>
          </a:p>
        </p:txBody>
      </p:sp>
      <p:sp>
        <p:nvSpPr>
          <p:cNvPr id="3" name="Content Placeholder 2"/>
          <p:cNvSpPr>
            <a:spLocks noGrp="1"/>
          </p:cNvSpPr>
          <p:nvPr>
            <p:ph idx="1"/>
          </p:nvPr>
        </p:nvSpPr>
        <p:spPr>
          <a:xfrm>
            <a:off x="457200" y="304800"/>
            <a:ext cx="8229600" cy="6324600"/>
          </a:xfrm>
        </p:spPr>
        <p:txBody>
          <a:bodyPr>
            <a:normAutofit/>
          </a:bodyPr>
          <a:lstStyle/>
          <a:p>
            <a:r>
              <a:rPr lang="en-US" sz="2400" dirty="0" smtClean="0"/>
              <a:t>In given example calculation of expected value:</a:t>
            </a:r>
          </a:p>
          <a:p>
            <a:pPr>
              <a:buNone/>
            </a:pPr>
            <a:r>
              <a:rPr lang="en-US" sz="2400" dirty="0" smtClean="0"/>
              <a:t>    E</a:t>
            </a:r>
            <a:r>
              <a:rPr lang="en-US" sz="2400" baseline="-25000" dirty="0" smtClean="0"/>
              <a:t>a</a:t>
            </a:r>
            <a:r>
              <a:rPr lang="en-US" sz="2400" dirty="0" smtClean="0"/>
              <a:t> = 10 x100 / 200 = 5  O – Ea = 1  (O – Ea)</a:t>
            </a:r>
            <a:r>
              <a:rPr lang="en-US" sz="2400" baseline="30000" dirty="0" smtClean="0"/>
              <a:t>2</a:t>
            </a:r>
            <a:r>
              <a:rPr lang="en-US" sz="2400" dirty="0" smtClean="0"/>
              <a:t>= 1</a:t>
            </a:r>
          </a:p>
          <a:p>
            <a:pPr>
              <a:buNone/>
            </a:pPr>
            <a:r>
              <a:rPr lang="en-US" sz="2400" dirty="0" smtClean="0"/>
              <a:t>    </a:t>
            </a:r>
            <a:r>
              <a:rPr lang="en-US" sz="2400" dirty="0" err="1" smtClean="0"/>
              <a:t>E</a:t>
            </a:r>
            <a:r>
              <a:rPr lang="en-US" sz="2400" baseline="-25000" dirty="0" err="1" smtClean="0"/>
              <a:t>b</a:t>
            </a:r>
            <a:r>
              <a:rPr lang="en-US" sz="2400" baseline="-25000" dirty="0" smtClean="0"/>
              <a:t> = </a:t>
            </a:r>
            <a:r>
              <a:rPr lang="en-US" sz="2400" dirty="0" smtClean="0"/>
              <a:t>10 x100 / 200 = 5   O –</a:t>
            </a:r>
            <a:r>
              <a:rPr lang="en-US" sz="2400" dirty="0" err="1" smtClean="0"/>
              <a:t>E</a:t>
            </a:r>
            <a:r>
              <a:rPr lang="en-US" sz="2400" baseline="-25000" dirty="0" err="1" smtClean="0"/>
              <a:t>b</a:t>
            </a:r>
            <a:r>
              <a:rPr lang="en-US" sz="2400" baseline="-25000" dirty="0" smtClean="0"/>
              <a:t> =  </a:t>
            </a:r>
            <a:r>
              <a:rPr lang="en-US" sz="2400" dirty="0" smtClean="0"/>
              <a:t>-1   (O-Ea)</a:t>
            </a:r>
            <a:r>
              <a:rPr lang="en-US" sz="2400" baseline="30000" dirty="0" smtClean="0"/>
              <a:t>2</a:t>
            </a:r>
            <a:r>
              <a:rPr lang="en-US" sz="2400" dirty="0" smtClean="0"/>
              <a:t> = 1</a:t>
            </a:r>
          </a:p>
          <a:p>
            <a:pPr>
              <a:buNone/>
            </a:pPr>
            <a:r>
              <a:rPr lang="en-US" sz="2400" dirty="0" smtClean="0"/>
              <a:t>    </a:t>
            </a:r>
            <a:r>
              <a:rPr lang="en-US" sz="2400" dirty="0" err="1" smtClean="0"/>
              <a:t>E</a:t>
            </a:r>
            <a:r>
              <a:rPr lang="en-US" sz="2400" baseline="-25000" dirty="0" err="1" smtClean="0"/>
              <a:t>c</a:t>
            </a:r>
            <a:r>
              <a:rPr lang="en-US" sz="2400" baseline="-25000" dirty="0" smtClean="0"/>
              <a:t> </a:t>
            </a:r>
            <a:r>
              <a:rPr lang="en-US" sz="2400" dirty="0" smtClean="0"/>
              <a:t>= 190 x 100 /200 = 95  O- </a:t>
            </a:r>
            <a:r>
              <a:rPr lang="en-US" sz="2400" dirty="0" err="1" smtClean="0"/>
              <a:t>Ec</a:t>
            </a:r>
            <a:r>
              <a:rPr lang="en-US" sz="2400" dirty="0" smtClean="0"/>
              <a:t> = 95 -96 = 1 </a:t>
            </a:r>
          </a:p>
          <a:p>
            <a:pPr>
              <a:buNone/>
            </a:pPr>
            <a:r>
              <a:rPr lang="en-US" sz="2400" dirty="0" smtClean="0"/>
              <a:t>                                         (O-</a:t>
            </a:r>
            <a:r>
              <a:rPr lang="en-US" sz="2400" dirty="0" err="1" smtClean="0"/>
              <a:t>Ec</a:t>
            </a:r>
            <a:r>
              <a:rPr lang="en-US" sz="2400" dirty="0" smtClean="0"/>
              <a:t>)</a:t>
            </a:r>
            <a:r>
              <a:rPr lang="en-US" sz="2400" baseline="30000" dirty="0" smtClean="0"/>
              <a:t>2</a:t>
            </a:r>
            <a:r>
              <a:rPr lang="en-US" sz="2400" dirty="0" smtClean="0"/>
              <a:t>   = 1</a:t>
            </a:r>
          </a:p>
          <a:p>
            <a:pPr>
              <a:buNone/>
            </a:pPr>
            <a:r>
              <a:rPr lang="en-US" sz="2400" dirty="0" smtClean="0"/>
              <a:t>    E</a:t>
            </a:r>
            <a:r>
              <a:rPr lang="en-US" sz="2400" baseline="-25000" dirty="0" smtClean="0"/>
              <a:t>d = </a:t>
            </a:r>
            <a:r>
              <a:rPr lang="en-US" sz="2400" dirty="0" smtClean="0"/>
              <a:t>190 x 100 /200 = 95   O- E</a:t>
            </a:r>
            <a:r>
              <a:rPr lang="en-US" sz="2400" baseline="-25000" dirty="0" smtClean="0"/>
              <a:t>d</a:t>
            </a:r>
            <a:r>
              <a:rPr lang="en-US" sz="2400" dirty="0" smtClean="0"/>
              <a:t> = -1               </a:t>
            </a:r>
          </a:p>
          <a:p>
            <a:pPr>
              <a:buNone/>
            </a:pPr>
            <a:r>
              <a:rPr lang="en-US" sz="2400" dirty="0" smtClean="0"/>
              <a:t>                                         (O-E</a:t>
            </a:r>
            <a:r>
              <a:rPr lang="en-US" sz="2400" baseline="-25000" dirty="0" smtClean="0"/>
              <a:t>d</a:t>
            </a:r>
            <a:r>
              <a:rPr lang="en-US" sz="2400" dirty="0" smtClean="0"/>
              <a:t>)</a:t>
            </a:r>
            <a:r>
              <a:rPr lang="en-US" sz="2400" baseline="30000" dirty="0" smtClean="0"/>
              <a:t>2</a:t>
            </a:r>
            <a:r>
              <a:rPr lang="en-US" sz="2400" dirty="0" smtClean="0"/>
              <a:t>  = 1</a:t>
            </a:r>
          </a:p>
          <a:p>
            <a:r>
              <a:rPr lang="en-US" sz="2400" dirty="0" smtClean="0"/>
              <a:t> </a:t>
            </a:r>
          </a:p>
          <a:p>
            <a:endParaRPr lang="en-US" sz="2400" dirty="0" smtClean="0"/>
          </a:p>
          <a:p>
            <a:endParaRPr lang="en-US" sz="2400" dirty="0" smtClean="0"/>
          </a:p>
          <a:p>
            <a:pPr>
              <a:buNone/>
            </a:pPr>
            <a:endParaRPr lang="en-US" sz="2400" dirty="0" smtClean="0"/>
          </a:p>
          <a:p>
            <a:r>
              <a:rPr lang="en-US" sz="2400" dirty="0" smtClean="0"/>
              <a:t> Ϫ</a:t>
            </a:r>
            <a:r>
              <a:rPr lang="en-US" sz="2400" baseline="30000" dirty="0" smtClean="0"/>
              <a:t>2 </a:t>
            </a:r>
            <a:r>
              <a:rPr lang="en-US" sz="2400" dirty="0" smtClean="0"/>
              <a:t>  = 4 at 1 df </a:t>
            </a:r>
          </a:p>
          <a:p>
            <a:r>
              <a:rPr lang="en-US" sz="2400" dirty="0" smtClean="0"/>
              <a:t>Calculated value Ϫ</a:t>
            </a:r>
            <a:r>
              <a:rPr lang="en-US" sz="2400" baseline="30000" dirty="0" smtClean="0"/>
              <a:t>2 </a:t>
            </a:r>
            <a:r>
              <a:rPr lang="en-US" sz="2400" dirty="0" smtClean="0"/>
              <a:t>&lt; Ϫ</a:t>
            </a:r>
            <a:r>
              <a:rPr lang="en-US" sz="2400" baseline="30000" dirty="0" smtClean="0"/>
              <a:t>2 </a:t>
            </a:r>
            <a:r>
              <a:rPr lang="en-US" sz="2400" dirty="0" smtClean="0"/>
              <a:t>  at 0.05 for 1 df. The difference is statistically significant</a:t>
            </a:r>
          </a:p>
          <a:p>
            <a:endParaRPr lang="en-US" sz="2400" dirty="0"/>
          </a:p>
        </p:txBody>
      </p:sp>
      <p:pic>
        <p:nvPicPr>
          <p:cNvPr id="4" name="Content Placeholder 3"/>
          <p:cNvPicPr>
            <a:picLocks/>
          </p:cNvPicPr>
          <p:nvPr/>
        </p:nvPicPr>
        <p:blipFill>
          <a:blip r:embed="rId2"/>
          <a:srcRect/>
          <a:stretch>
            <a:fillRect/>
          </a:stretch>
        </p:blipFill>
        <p:spPr bwMode="auto">
          <a:xfrm>
            <a:off x="914400" y="3352800"/>
            <a:ext cx="2667000" cy="12954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229600" cy="457200"/>
          </a:xfrm>
        </p:spPr>
        <p:txBody>
          <a:bodyPr>
            <a:noAutofit/>
          </a:bodyPr>
          <a:lstStyle/>
          <a:p>
            <a:pPr algn="l"/>
            <a:r>
              <a:rPr lang="en-US" sz="3600" b="1" dirty="0">
                <a:solidFill>
                  <a:srgbClr val="C00000"/>
                </a:solidFill>
              </a:rPr>
              <a:t>Important Terminologies:</a:t>
            </a:r>
            <a:r>
              <a:rPr lang="en-US" sz="3600" dirty="0">
                <a:solidFill>
                  <a:srgbClr val="C00000"/>
                </a:solidFill>
              </a:rPr>
              <a:t/>
            </a:r>
            <a:br>
              <a:rPr lang="en-US" sz="3600" dirty="0">
                <a:solidFill>
                  <a:srgbClr val="C00000"/>
                </a:solidFill>
              </a:rPr>
            </a:br>
            <a:endParaRPr lang="en-US" sz="3600" dirty="0">
              <a:solidFill>
                <a:srgbClr val="C00000"/>
              </a:solidFill>
            </a:endParaRPr>
          </a:p>
        </p:txBody>
      </p:sp>
      <p:sp>
        <p:nvSpPr>
          <p:cNvPr id="3" name="Content Placeholder 2"/>
          <p:cNvSpPr>
            <a:spLocks noGrp="1"/>
          </p:cNvSpPr>
          <p:nvPr>
            <p:ph idx="1"/>
          </p:nvPr>
        </p:nvSpPr>
        <p:spPr>
          <a:xfrm>
            <a:off x="457200" y="914400"/>
            <a:ext cx="8229600" cy="5562600"/>
          </a:xfrm>
        </p:spPr>
        <p:txBody>
          <a:bodyPr>
            <a:normAutofit/>
          </a:bodyPr>
          <a:lstStyle/>
          <a:p>
            <a:r>
              <a:rPr lang="en-US" sz="2400" dirty="0"/>
              <a:t>Population </a:t>
            </a:r>
            <a:r>
              <a:rPr lang="en-US" sz="2400" dirty="0" smtClean="0"/>
              <a:t>&amp; Sample:</a:t>
            </a:r>
          </a:p>
          <a:p>
            <a:endParaRPr lang="en-US" sz="2400" dirty="0">
              <a:solidFill>
                <a:srgbClr val="FF00FF"/>
              </a:solidFill>
            </a:endParaRPr>
          </a:p>
          <a:p>
            <a:pPr>
              <a:buNone/>
            </a:pPr>
            <a:r>
              <a:rPr lang="en-US" sz="2400" dirty="0" smtClean="0"/>
              <a:t>     Population </a:t>
            </a:r>
            <a:r>
              <a:rPr lang="en-US" sz="2400" dirty="0"/>
              <a:t>is any infinite collection of elements i.e. individual, items, observations etc. </a:t>
            </a:r>
            <a:endParaRPr lang="en-US" sz="2400" dirty="0" smtClean="0"/>
          </a:p>
          <a:p>
            <a:pPr>
              <a:buNone/>
            </a:pPr>
            <a:r>
              <a:rPr lang="en-US" sz="2400" dirty="0" smtClean="0"/>
              <a:t>     A </a:t>
            </a:r>
            <a:r>
              <a:rPr lang="en-US" sz="2400" dirty="0"/>
              <a:t>part or subset of population. But The Basic problem of the sample is generalization</a:t>
            </a:r>
            <a:r>
              <a:rPr lang="en-US" sz="2400" dirty="0" smtClean="0"/>
              <a:t>.</a:t>
            </a:r>
          </a:p>
          <a:p>
            <a:pPr>
              <a:buNone/>
            </a:pPr>
            <a:endParaRPr lang="en-US" sz="2400" dirty="0"/>
          </a:p>
          <a:p>
            <a:r>
              <a:rPr lang="en-US" sz="2400" dirty="0" smtClean="0"/>
              <a:t>Parameters  &amp;  Statistic:</a:t>
            </a:r>
            <a:endParaRPr lang="en-US" sz="2400" dirty="0"/>
          </a:p>
          <a:p>
            <a:pPr>
              <a:buNone/>
            </a:pPr>
            <a:r>
              <a:rPr lang="en-US" sz="2400" dirty="0" smtClean="0"/>
              <a:t>     A parameter is a constant describing a population.</a:t>
            </a:r>
          </a:p>
          <a:p>
            <a:pPr>
              <a:buNone/>
            </a:pPr>
            <a:r>
              <a:rPr lang="en-US" sz="2400" dirty="0" smtClean="0"/>
              <a:t>     Statistic is  </a:t>
            </a:r>
            <a:r>
              <a:rPr lang="en-US" sz="2400" dirty="0"/>
              <a:t>quantity describing the sample i.e. a function of observation.</a:t>
            </a:r>
          </a:p>
          <a:p>
            <a:pPr>
              <a:buNone/>
            </a:pPr>
            <a:endParaRPr lang="en-US" sz="24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304800"/>
          </a:xfrm>
        </p:spPr>
        <p:txBody>
          <a:bodyPr>
            <a:noAutofit/>
          </a:bodyPr>
          <a:lstStyle/>
          <a:p>
            <a:pPr algn="l"/>
            <a:r>
              <a:rPr lang="en-US" sz="3200" dirty="0" smtClean="0">
                <a:solidFill>
                  <a:srgbClr val="C00000"/>
                </a:solidFill>
              </a:rPr>
              <a:t>Yates's continuity correction:</a:t>
            </a:r>
            <a:br>
              <a:rPr lang="en-US" sz="3200" dirty="0" smtClean="0">
                <a:solidFill>
                  <a:srgbClr val="C00000"/>
                </a:solidFill>
              </a:rPr>
            </a:br>
            <a:endParaRPr lang="en-US" sz="3200" dirty="0">
              <a:solidFill>
                <a:srgbClr val="C00000"/>
              </a:solidFill>
            </a:endParaRPr>
          </a:p>
        </p:txBody>
      </p:sp>
      <p:sp>
        <p:nvSpPr>
          <p:cNvPr id="3" name="Content Placeholder 2"/>
          <p:cNvSpPr>
            <a:spLocks noGrp="1"/>
          </p:cNvSpPr>
          <p:nvPr>
            <p:ph idx="1"/>
          </p:nvPr>
        </p:nvSpPr>
        <p:spPr>
          <a:xfrm>
            <a:off x="457200" y="1066800"/>
            <a:ext cx="8229600" cy="5059363"/>
          </a:xfrm>
        </p:spPr>
        <p:txBody>
          <a:bodyPr>
            <a:normAutofit lnSpcReduction="10000"/>
          </a:bodyPr>
          <a:lstStyle/>
          <a:p>
            <a:r>
              <a:rPr lang="en-US" sz="2400" dirty="0" smtClean="0"/>
              <a:t>Described by  F. Yates.</a:t>
            </a:r>
          </a:p>
          <a:p>
            <a:pPr>
              <a:buNone/>
            </a:pPr>
            <a:endParaRPr lang="en-US" sz="2400" dirty="0" smtClean="0"/>
          </a:p>
          <a:p>
            <a:r>
              <a:rPr lang="en-US" sz="2400" dirty="0" smtClean="0"/>
              <a:t>When the value in a 2x2 table is fairly small , correction for continuity is required.</a:t>
            </a:r>
          </a:p>
          <a:p>
            <a:pPr>
              <a:buNone/>
            </a:pPr>
            <a:endParaRPr lang="en-US" sz="2400" dirty="0" smtClean="0"/>
          </a:p>
          <a:p>
            <a:r>
              <a:rPr lang="en-US" sz="2400" dirty="0" smtClean="0"/>
              <a:t>No precise rule for situation in which the Yates correction needs to be applied.</a:t>
            </a:r>
          </a:p>
          <a:p>
            <a:endParaRPr lang="en-US" sz="2400" dirty="0" smtClean="0"/>
          </a:p>
          <a:p>
            <a:r>
              <a:rPr lang="en-US" sz="2400" dirty="0" smtClean="0"/>
              <a:t>Generally it is applied if the grand total is &lt; 100 or a Expected value is &lt; 5  in any cell.</a:t>
            </a:r>
          </a:p>
          <a:p>
            <a:pPr>
              <a:buNone/>
            </a:pPr>
            <a:endParaRPr lang="en-US" sz="2400" dirty="0" smtClean="0"/>
          </a:p>
          <a:p>
            <a:r>
              <a:rPr lang="en-US" sz="2400" dirty="0" smtClean="0"/>
              <a:t>Ϫ</a:t>
            </a:r>
            <a:r>
              <a:rPr lang="en-US" sz="2400" baseline="30000" dirty="0" smtClean="0"/>
              <a:t>2  </a:t>
            </a:r>
            <a:r>
              <a:rPr lang="en-US" sz="2400" dirty="0" smtClean="0"/>
              <a:t>= [(ad – </a:t>
            </a:r>
            <a:r>
              <a:rPr lang="en-US" sz="2400" dirty="0" err="1" smtClean="0"/>
              <a:t>bc</a:t>
            </a:r>
            <a:r>
              <a:rPr lang="en-US" sz="2400" dirty="0" smtClean="0"/>
              <a:t>) –N/2]</a:t>
            </a:r>
            <a:r>
              <a:rPr lang="en-US" sz="2400" baseline="30000" dirty="0" smtClean="0"/>
              <a:t>2 </a:t>
            </a:r>
            <a:r>
              <a:rPr lang="en-US" sz="2400" dirty="0" smtClean="0"/>
              <a:t>N / (</a:t>
            </a:r>
            <a:r>
              <a:rPr lang="en-US" sz="2400" dirty="0" err="1" smtClean="0"/>
              <a:t>a+b</a:t>
            </a:r>
            <a:r>
              <a:rPr lang="en-US" sz="2400" dirty="0" smtClean="0"/>
              <a:t>) (</a:t>
            </a:r>
            <a:r>
              <a:rPr lang="en-US" sz="2400" dirty="0" err="1" smtClean="0"/>
              <a:t>b+d</a:t>
            </a:r>
            <a:r>
              <a:rPr lang="en-US" sz="2400" dirty="0" smtClean="0"/>
              <a:t>) (</a:t>
            </a:r>
            <a:r>
              <a:rPr lang="en-US" sz="2400" dirty="0" err="1" smtClean="0"/>
              <a:t>c+d</a:t>
            </a:r>
            <a:r>
              <a:rPr lang="en-US" sz="2400" dirty="0" smtClean="0"/>
              <a:t>) (</a:t>
            </a:r>
            <a:r>
              <a:rPr lang="en-US" sz="2400" dirty="0" err="1" smtClean="0"/>
              <a:t>a+c</a:t>
            </a:r>
            <a:r>
              <a:rPr lang="en-US" sz="2400" dirty="0" smtClean="0"/>
              <a:t>)</a:t>
            </a:r>
          </a:p>
          <a:p>
            <a:endParaRPr lang="en-US" sz="24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609600"/>
          </a:xfrm>
        </p:spPr>
        <p:txBody>
          <a:bodyPr>
            <a:noAutofit/>
          </a:bodyPr>
          <a:lstStyle/>
          <a:p>
            <a:pPr algn="l"/>
            <a:r>
              <a:rPr lang="en-US" sz="3200" dirty="0" smtClean="0">
                <a:solidFill>
                  <a:srgbClr val="C00000"/>
                </a:solidFill>
              </a:rPr>
              <a:t/>
            </a:r>
            <a:br>
              <a:rPr lang="en-US" sz="3200" dirty="0" smtClean="0">
                <a:solidFill>
                  <a:srgbClr val="C00000"/>
                </a:solidFill>
              </a:rPr>
            </a:br>
            <a:r>
              <a:rPr lang="en-US" sz="3200" dirty="0" smtClean="0">
                <a:solidFill>
                  <a:srgbClr val="C00000"/>
                </a:solidFill>
              </a:rPr>
              <a:t> Exact Probability test or Fisher’s Exact test:</a:t>
            </a:r>
            <a:br>
              <a:rPr lang="en-US" sz="3200" dirty="0" smtClean="0">
                <a:solidFill>
                  <a:srgbClr val="C00000"/>
                </a:solidFill>
              </a:rPr>
            </a:br>
            <a:r>
              <a:rPr lang="en-US" sz="3200" dirty="0" smtClean="0">
                <a:solidFill>
                  <a:srgbClr val="C00000"/>
                </a:solidFill>
              </a:rPr>
              <a:t/>
            </a:r>
            <a:br>
              <a:rPr lang="en-US" sz="3200" dirty="0" smtClean="0">
                <a:solidFill>
                  <a:srgbClr val="C00000"/>
                </a:solidFill>
              </a:rPr>
            </a:br>
            <a:endParaRPr lang="en-US" sz="3200" dirty="0">
              <a:solidFill>
                <a:srgbClr val="C00000"/>
              </a:solidFill>
            </a:endParaRPr>
          </a:p>
        </p:txBody>
      </p:sp>
      <p:sp>
        <p:nvSpPr>
          <p:cNvPr id="3" name="Content Placeholder 2"/>
          <p:cNvSpPr>
            <a:spLocks noGrp="1"/>
          </p:cNvSpPr>
          <p:nvPr>
            <p:ph idx="1"/>
          </p:nvPr>
        </p:nvSpPr>
        <p:spPr>
          <a:xfrm>
            <a:off x="457200" y="1143000"/>
            <a:ext cx="8229600" cy="5181600"/>
          </a:xfrm>
        </p:spPr>
        <p:txBody>
          <a:bodyPr>
            <a:normAutofit/>
          </a:bodyPr>
          <a:lstStyle/>
          <a:p>
            <a:pPr>
              <a:buNone/>
            </a:pPr>
            <a:r>
              <a:rPr lang="en-US" sz="2400" b="1" dirty="0" smtClean="0"/>
              <a:t>Cochran’s Criteria</a:t>
            </a:r>
            <a:r>
              <a:rPr lang="en-US" sz="2400" dirty="0" smtClean="0"/>
              <a:t>: </a:t>
            </a:r>
          </a:p>
          <a:p>
            <a:r>
              <a:rPr lang="en-US" sz="2400" dirty="0" smtClean="0"/>
              <a:t>Recommended by W. G. Cochran in 1954.</a:t>
            </a:r>
          </a:p>
          <a:p>
            <a:r>
              <a:rPr lang="en-US" sz="2400" dirty="0" smtClean="0"/>
              <a:t>Fisher’s Exact test should be used if:</a:t>
            </a:r>
          </a:p>
          <a:p>
            <a:pPr lvl="1"/>
            <a:r>
              <a:rPr lang="en-US" sz="2400" dirty="0" smtClean="0"/>
              <a:t>If  n &lt; 20</a:t>
            </a:r>
          </a:p>
          <a:p>
            <a:pPr lvl="1"/>
            <a:r>
              <a:rPr lang="en-US" sz="2400" dirty="0" smtClean="0"/>
              <a:t> 40 &lt; n &gt;20 and smallest expected value is less than 5.</a:t>
            </a:r>
          </a:p>
          <a:p>
            <a:pPr lvl="1"/>
            <a:r>
              <a:rPr lang="en-US" sz="2400" dirty="0" smtClean="0"/>
              <a:t> For contingency table more than 1 df the criteria states that if Expected value &lt; 5 in more than 20% of cells.</a:t>
            </a:r>
          </a:p>
          <a:p>
            <a:pPr lvl="1">
              <a:buNone/>
            </a:pPr>
            <a:endParaRPr lang="en-US" sz="2400" dirty="0" smtClean="0"/>
          </a:p>
          <a:p>
            <a:r>
              <a:rPr lang="en-US" sz="2400" dirty="0" smtClean="0"/>
              <a:t> What if the observed value is 0 in one cell?</a:t>
            </a:r>
          </a:p>
          <a:p>
            <a:pPr lvl="1"/>
            <a:r>
              <a:rPr lang="en-US" sz="2400" dirty="0" smtClean="0"/>
              <a:t>Chi square can still be applied if it fulfills the above criteria of expected value.</a:t>
            </a:r>
          </a:p>
          <a:p>
            <a:pPr lvl="1">
              <a:buNone/>
            </a:pPr>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62000"/>
          </a:xfrm>
        </p:spPr>
        <p:txBody>
          <a:bodyPr>
            <a:noAutofit/>
          </a:bodyPr>
          <a:lstStyle/>
          <a:p>
            <a:pPr algn="l"/>
            <a:r>
              <a:rPr lang="en-US" sz="3200" dirty="0" smtClean="0">
                <a:solidFill>
                  <a:srgbClr val="C00000"/>
                </a:solidFill>
              </a:rPr>
              <a:t/>
            </a:r>
            <a:br>
              <a:rPr lang="en-US" sz="3200" dirty="0" smtClean="0">
                <a:solidFill>
                  <a:srgbClr val="C00000"/>
                </a:solidFill>
              </a:rPr>
            </a:br>
            <a:r>
              <a:rPr lang="en-US" sz="3200" dirty="0" smtClean="0">
                <a:solidFill>
                  <a:srgbClr val="C00000"/>
                </a:solidFill>
              </a:rPr>
              <a:t> </a:t>
            </a:r>
            <a:br>
              <a:rPr lang="en-US" sz="3200" dirty="0" smtClean="0">
                <a:solidFill>
                  <a:srgbClr val="C00000"/>
                </a:solidFill>
              </a:rPr>
            </a:br>
            <a:r>
              <a:rPr lang="en-US" sz="3200" dirty="0" smtClean="0">
                <a:solidFill>
                  <a:srgbClr val="C00000"/>
                </a:solidFill>
              </a:rPr>
              <a:t>Fisher’s Exact test…….</a:t>
            </a:r>
            <a:br>
              <a:rPr lang="en-US" sz="3200" dirty="0" smtClean="0">
                <a:solidFill>
                  <a:srgbClr val="C00000"/>
                </a:solidFill>
              </a:rPr>
            </a:br>
            <a:r>
              <a:rPr lang="en-US" sz="3200" dirty="0" smtClean="0">
                <a:solidFill>
                  <a:srgbClr val="C00000"/>
                </a:solidFill>
              </a:rPr>
              <a:t/>
            </a:r>
            <a:br>
              <a:rPr lang="en-US" sz="3200" dirty="0" smtClean="0">
                <a:solidFill>
                  <a:srgbClr val="C00000"/>
                </a:solidFill>
              </a:rPr>
            </a:br>
            <a:endParaRPr lang="en-US" sz="3200" dirty="0">
              <a:solidFill>
                <a:srgbClr val="C00000"/>
              </a:solidFill>
            </a:endParaRPr>
          </a:p>
        </p:txBody>
      </p:sp>
      <p:sp>
        <p:nvSpPr>
          <p:cNvPr id="3" name="Content Placeholder 2"/>
          <p:cNvSpPr>
            <a:spLocks noGrp="1"/>
          </p:cNvSpPr>
          <p:nvPr>
            <p:ph idx="1"/>
          </p:nvPr>
        </p:nvSpPr>
        <p:spPr>
          <a:xfrm>
            <a:off x="457200" y="1219200"/>
            <a:ext cx="8229600" cy="5105400"/>
          </a:xfrm>
        </p:spPr>
        <p:txBody>
          <a:bodyPr>
            <a:noAutofit/>
          </a:bodyPr>
          <a:lstStyle/>
          <a:p>
            <a:r>
              <a:rPr lang="en-US" sz="2400" dirty="0" smtClean="0"/>
              <a:t>Devised by Fisher, Yates and Irwin. </a:t>
            </a:r>
          </a:p>
          <a:p>
            <a:r>
              <a:rPr lang="en-US" sz="2400" b="1" dirty="0" smtClean="0"/>
              <a:t>Example: </a:t>
            </a:r>
          </a:p>
          <a:p>
            <a:pPr>
              <a:buNone/>
            </a:pPr>
            <a:r>
              <a:rPr lang="en-US" sz="2400" dirty="0" smtClean="0"/>
              <a:t>  Survival rate after two different types of treatments:</a:t>
            </a:r>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r>
              <a:rPr lang="en-US" sz="2400" dirty="0" smtClean="0"/>
              <a:t>Is the difference in survival statistically significant?</a:t>
            </a:r>
          </a:p>
          <a:p>
            <a:r>
              <a:rPr lang="en-US" sz="2400" dirty="0" smtClean="0"/>
              <a:t>No. of tables possible with marginal total is 4 = lowest total marginal +1.</a:t>
            </a:r>
          </a:p>
          <a:p>
            <a:pPr>
              <a:buNone/>
            </a:pPr>
            <a:r>
              <a:rPr lang="en-US" sz="2400" dirty="0" smtClean="0"/>
              <a:t/>
            </a:r>
            <a:br>
              <a:rPr lang="en-US" sz="2400" dirty="0" smtClean="0"/>
            </a:br>
            <a:endParaRPr lang="en-US" sz="2400" dirty="0"/>
          </a:p>
        </p:txBody>
      </p:sp>
      <p:graphicFrame>
        <p:nvGraphicFramePr>
          <p:cNvPr id="4" name="Table 3"/>
          <p:cNvGraphicFramePr>
            <a:graphicFrameLocks noGrp="1"/>
          </p:cNvGraphicFramePr>
          <p:nvPr/>
        </p:nvGraphicFramePr>
        <p:xfrm>
          <a:off x="1143000" y="2819400"/>
          <a:ext cx="6096000" cy="1711960"/>
        </p:xfrm>
        <a:graphic>
          <a:graphicData uri="http://schemas.openxmlformats.org/drawingml/2006/table">
            <a:tbl>
              <a:tblPr firstRow="1" bandRow="1">
                <a:tableStyleId>{5C22544A-7EE6-4342-B048-85BDC9FD1C3A}</a:tableStyleId>
              </a:tblPr>
              <a:tblGrid>
                <a:gridCol w="1524000"/>
                <a:gridCol w="1524000"/>
                <a:gridCol w="1524000"/>
                <a:gridCol w="1524000"/>
              </a:tblGrid>
              <a:tr h="599440">
                <a:tc>
                  <a:txBody>
                    <a:bodyPr/>
                    <a:lstStyle/>
                    <a:p>
                      <a:pPr marL="0" marR="0" algn="just">
                        <a:lnSpc>
                          <a:spcPct val="115000"/>
                        </a:lnSpc>
                        <a:spcBef>
                          <a:spcPts val="0"/>
                        </a:spcBef>
                        <a:spcAft>
                          <a:spcPts val="0"/>
                        </a:spcAft>
                      </a:pPr>
                      <a:endParaRPr lang="en-US" sz="1800" b="0" dirty="0">
                        <a:solidFill>
                          <a:schemeClr val="tx1"/>
                        </a:solidFill>
                        <a:latin typeface="Times New Roman"/>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0" dirty="0">
                          <a:solidFill>
                            <a:schemeClr val="tx1"/>
                          </a:solidFill>
                          <a:latin typeface="Times New Roman"/>
                          <a:ea typeface="Times New Roman"/>
                          <a:cs typeface="Times New Roman"/>
                        </a:rPr>
                        <a:t>Survived</a:t>
                      </a:r>
                      <a:endParaRPr lang="en-US" sz="1600" b="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0">
                          <a:solidFill>
                            <a:schemeClr val="tx1"/>
                          </a:solidFill>
                          <a:latin typeface="Times New Roman"/>
                          <a:ea typeface="Times New Roman"/>
                          <a:cs typeface="Times New Roman"/>
                        </a:rPr>
                        <a:t>Died</a:t>
                      </a:r>
                      <a:endParaRPr lang="en-US" sz="1600" b="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0">
                          <a:solidFill>
                            <a:schemeClr val="tx1"/>
                          </a:solidFill>
                          <a:latin typeface="Times New Roman"/>
                          <a:ea typeface="Times New Roman"/>
                          <a:cs typeface="Times New Roman"/>
                        </a:rPr>
                        <a:t>Total </a:t>
                      </a:r>
                      <a:endParaRPr lang="en-US" sz="1600" b="0">
                        <a:solidFill>
                          <a:schemeClr val="tx1"/>
                        </a:solidFill>
                        <a:latin typeface="Calibri"/>
                        <a:ea typeface="Times New Roman"/>
                        <a:cs typeface="Times New Roman"/>
                      </a:endParaRPr>
                    </a:p>
                  </a:txBody>
                  <a:tcPr marL="68580" marR="68580" marT="0" marB="0"/>
                </a:tc>
              </a:tr>
              <a:tr h="370840">
                <a:tc>
                  <a:txBody>
                    <a:bodyPr/>
                    <a:lstStyle/>
                    <a:p>
                      <a:pPr marL="0" marR="0" algn="just">
                        <a:lnSpc>
                          <a:spcPct val="115000"/>
                        </a:lnSpc>
                        <a:spcBef>
                          <a:spcPts val="0"/>
                        </a:spcBef>
                        <a:spcAft>
                          <a:spcPts val="0"/>
                        </a:spcAft>
                      </a:pPr>
                      <a:r>
                        <a:rPr lang="en-US" sz="1800" b="0" dirty="0">
                          <a:solidFill>
                            <a:schemeClr val="tx1"/>
                          </a:solidFill>
                          <a:latin typeface="Times New Roman"/>
                          <a:ea typeface="Times New Roman"/>
                          <a:cs typeface="Times New Roman"/>
                        </a:rPr>
                        <a:t>Treatment A</a:t>
                      </a:r>
                      <a:endParaRPr lang="en-US" sz="1600" b="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0">
                          <a:solidFill>
                            <a:schemeClr val="tx1"/>
                          </a:solidFill>
                          <a:latin typeface="Times New Roman"/>
                          <a:ea typeface="Times New Roman"/>
                          <a:cs typeface="Times New Roman"/>
                        </a:rPr>
                        <a:t>3</a:t>
                      </a:r>
                      <a:endParaRPr lang="en-US" sz="1600" b="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0">
                          <a:solidFill>
                            <a:schemeClr val="tx1"/>
                          </a:solidFill>
                          <a:latin typeface="Times New Roman"/>
                          <a:ea typeface="Times New Roman"/>
                          <a:cs typeface="Times New Roman"/>
                        </a:rPr>
                        <a:t>1</a:t>
                      </a:r>
                      <a:endParaRPr lang="en-US" sz="1600" b="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0">
                          <a:solidFill>
                            <a:schemeClr val="tx1"/>
                          </a:solidFill>
                          <a:latin typeface="Times New Roman"/>
                          <a:ea typeface="Times New Roman"/>
                          <a:cs typeface="Times New Roman"/>
                        </a:rPr>
                        <a:t>4 r</a:t>
                      </a:r>
                      <a:r>
                        <a:rPr lang="en-US" sz="1800" b="0" baseline="-25000">
                          <a:solidFill>
                            <a:schemeClr val="tx1"/>
                          </a:solidFill>
                          <a:latin typeface="Times New Roman"/>
                          <a:ea typeface="Times New Roman"/>
                          <a:cs typeface="Times New Roman"/>
                        </a:rPr>
                        <a:t>1</a:t>
                      </a:r>
                      <a:endParaRPr lang="en-US" sz="1600" b="0">
                        <a:solidFill>
                          <a:schemeClr val="tx1"/>
                        </a:solidFill>
                        <a:latin typeface="Calibri"/>
                        <a:ea typeface="Times New Roman"/>
                        <a:cs typeface="Times New Roman"/>
                      </a:endParaRPr>
                    </a:p>
                  </a:txBody>
                  <a:tcPr marL="68580" marR="68580" marT="0" marB="0"/>
                </a:tc>
              </a:tr>
              <a:tr h="370840">
                <a:tc>
                  <a:txBody>
                    <a:bodyPr/>
                    <a:lstStyle/>
                    <a:p>
                      <a:pPr marL="0" marR="0" algn="just">
                        <a:lnSpc>
                          <a:spcPct val="115000"/>
                        </a:lnSpc>
                        <a:spcBef>
                          <a:spcPts val="0"/>
                        </a:spcBef>
                        <a:spcAft>
                          <a:spcPts val="0"/>
                        </a:spcAft>
                      </a:pPr>
                      <a:r>
                        <a:rPr lang="en-US" sz="1800" b="0">
                          <a:solidFill>
                            <a:schemeClr val="tx1"/>
                          </a:solidFill>
                          <a:latin typeface="Times New Roman"/>
                          <a:ea typeface="Times New Roman"/>
                          <a:cs typeface="Times New Roman"/>
                        </a:rPr>
                        <a:t>Treatment B</a:t>
                      </a:r>
                      <a:endParaRPr lang="en-US" sz="1600" b="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0">
                          <a:solidFill>
                            <a:schemeClr val="tx1"/>
                          </a:solidFill>
                          <a:latin typeface="Times New Roman"/>
                          <a:ea typeface="Times New Roman"/>
                          <a:cs typeface="Times New Roman"/>
                        </a:rPr>
                        <a:t>2</a:t>
                      </a:r>
                      <a:endParaRPr lang="en-US" sz="1600" b="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0">
                          <a:solidFill>
                            <a:schemeClr val="tx1"/>
                          </a:solidFill>
                          <a:latin typeface="Times New Roman"/>
                          <a:ea typeface="Times New Roman"/>
                          <a:cs typeface="Times New Roman"/>
                        </a:rPr>
                        <a:t>2</a:t>
                      </a:r>
                      <a:endParaRPr lang="en-US" sz="1600" b="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0">
                          <a:solidFill>
                            <a:schemeClr val="tx1"/>
                          </a:solidFill>
                          <a:latin typeface="Times New Roman"/>
                          <a:ea typeface="Times New Roman"/>
                          <a:cs typeface="Times New Roman"/>
                        </a:rPr>
                        <a:t>4 r</a:t>
                      </a:r>
                      <a:r>
                        <a:rPr lang="en-US" sz="1800" b="0" baseline="-25000">
                          <a:solidFill>
                            <a:schemeClr val="tx1"/>
                          </a:solidFill>
                          <a:latin typeface="Times New Roman"/>
                          <a:ea typeface="Times New Roman"/>
                          <a:cs typeface="Times New Roman"/>
                        </a:rPr>
                        <a:t>2</a:t>
                      </a:r>
                      <a:endParaRPr lang="en-US" sz="1600" b="0">
                        <a:solidFill>
                          <a:schemeClr val="tx1"/>
                        </a:solidFill>
                        <a:latin typeface="Calibri"/>
                        <a:ea typeface="Times New Roman"/>
                        <a:cs typeface="Times New Roman"/>
                      </a:endParaRPr>
                    </a:p>
                  </a:txBody>
                  <a:tcPr marL="68580" marR="68580" marT="0" marB="0"/>
                </a:tc>
              </a:tr>
              <a:tr h="370840">
                <a:tc>
                  <a:txBody>
                    <a:bodyPr/>
                    <a:lstStyle/>
                    <a:p>
                      <a:pPr marL="0" marR="0" algn="just">
                        <a:lnSpc>
                          <a:spcPct val="115000"/>
                        </a:lnSpc>
                        <a:spcBef>
                          <a:spcPts val="0"/>
                        </a:spcBef>
                        <a:spcAft>
                          <a:spcPts val="0"/>
                        </a:spcAft>
                      </a:pPr>
                      <a:endParaRPr lang="en-US" sz="1800" b="0">
                        <a:solidFill>
                          <a:schemeClr val="tx1"/>
                        </a:solidFill>
                        <a:latin typeface="Times New Roman"/>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0">
                          <a:solidFill>
                            <a:schemeClr val="tx1"/>
                          </a:solidFill>
                          <a:latin typeface="Times New Roman"/>
                          <a:ea typeface="Times New Roman"/>
                          <a:cs typeface="Times New Roman"/>
                        </a:rPr>
                        <a:t>5 s</a:t>
                      </a:r>
                      <a:r>
                        <a:rPr lang="en-US" sz="1800" b="0" baseline="-25000">
                          <a:solidFill>
                            <a:schemeClr val="tx1"/>
                          </a:solidFill>
                          <a:latin typeface="Times New Roman"/>
                          <a:ea typeface="Times New Roman"/>
                          <a:cs typeface="Times New Roman"/>
                        </a:rPr>
                        <a:t>1</a:t>
                      </a:r>
                      <a:endParaRPr lang="en-US" sz="1600" b="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0">
                          <a:solidFill>
                            <a:schemeClr val="tx1"/>
                          </a:solidFill>
                          <a:latin typeface="Times New Roman"/>
                          <a:ea typeface="Times New Roman"/>
                          <a:cs typeface="Times New Roman"/>
                        </a:rPr>
                        <a:t>3 s</a:t>
                      </a:r>
                      <a:r>
                        <a:rPr lang="en-US" sz="1800" b="0" baseline="-25000">
                          <a:solidFill>
                            <a:schemeClr val="tx1"/>
                          </a:solidFill>
                          <a:latin typeface="Times New Roman"/>
                          <a:ea typeface="Times New Roman"/>
                          <a:cs typeface="Times New Roman"/>
                        </a:rPr>
                        <a:t>2</a:t>
                      </a:r>
                      <a:endParaRPr lang="en-US" sz="1600" b="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b="0" dirty="0">
                          <a:solidFill>
                            <a:schemeClr val="tx1"/>
                          </a:solidFill>
                          <a:latin typeface="Times New Roman"/>
                          <a:ea typeface="Times New Roman"/>
                          <a:cs typeface="Times New Roman"/>
                        </a:rPr>
                        <a:t>8 n</a:t>
                      </a:r>
                      <a:endParaRPr lang="en-US" sz="1600" b="0" dirty="0">
                        <a:solidFill>
                          <a:schemeClr val="tx1"/>
                        </a:solidFill>
                        <a:latin typeface="Calibri"/>
                        <a:ea typeface="Times New Roman"/>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228600" y="-46038"/>
            <a:ext cx="8229600" cy="46038"/>
          </a:xfrm>
        </p:spPr>
        <p:txBody>
          <a:bodyPr>
            <a:normAutofit fontScale="90000"/>
          </a:bodyPr>
          <a:lstStyle/>
          <a:p>
            <a:endParaRPr lang="en-US" dirty="0"/>
          </a:p>
        </p:txBody>
      </p:sp>
      <p:graphicFrame>
        <p:nvGraphicFramePr>
          <p:cNvPr id="4" name="Content Placeholder 3"/>
          <p:cNvGraphicFramePr>
            <a:graphicFrameLocks noGrp="1"/>
          </p:cNvGraphicFramePr>
          <p:nvPr>
            <p:ph idx="1"/>
          </p:nvPr>
        </p:nvGraphicFramePr>
        <p:xfrm>
          <a:off x="304800" y="457200"/>
          <a:ext cx="4419600" cy="2442972"/>
        </p:xfrm>
        <a:graphic>
          <a:graphicData uri="http://schemas.openxmlformats.org/drawingml/2006/table">
            <a:tbl>
              <a:tblPr firstRow="1" bandRow="1">
                <a:tableStyleId>{5C22544A-7EE6-4342-B048-85BDC9FD1C3A}</a:tableStyleId>
              </a:tblPr>
              <a:tblGrid>
                <a:gridCol w="1104900"/>
                <a:gridCol w="1104900"/>
                <a:gridCol w="1104900"/>
                <a:gridCol w="1104900"/>
              </a:tblGrid>
              <a:tr h="590550">
                <a:tc>
                  <a:txBody>
                    <a:bodyPr/>
                    <a:lstStyle/>
                    <a:p>
                      <a:pPr marL="0" marR="0" algn="just">
                        <a:lnSpc>
                          <a:spcPct val="115000"/>
                        </a:lnSpc>
                        <a:spcBef>
                          <a:spcPts val="0"/>
                        </a:spcBef>
                        <a:spcAft>
                          <a:spcPts val="0"/>
                        </a:spcAft>
                      </a:pPr>
                      <a:r>
                        <a:rPr lang="en-US" sz="1800" dirty="0" smtClean="0">
                          <a:solidFill>
                            <a:schemeClr val="tx1"/>
                          </a:solidFill>
                          <a:latin typeface="Times New Roman"/>
                          <a:ea typeface="Times New Roman"/>
                          <a:cs typeface="Times New Roman"/>
                        </a:rPr>
                        <a:t>Table</a:t>
                      </a:r>
                      <a:r>
                        <a:rPr lang="en-US" sz="1800" baseline="0" dirty="0" smtClean="0">
                          <a:solidFill>
                            <a:schemeClr val="tx1"/>
                          </a:solidFill>
                          <a:latin typeface="Times New Roman"/>
                          <a:ea typeface="Times New Roman"/>
                          <a:cs typeface="Times New Roman"/>
                        </a:rPr>
                        <a:t> 1</a:t>
                      </a:r>
                      <a:endParaRPr lang="en-US" sz="1800" dirty="0">
                        <a:solidFill>
                          <a:schemeClr val="tx1"/>
                        </a:solidFill>
                        <a:latin typeface="Times New Roman"/>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Survived</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Died</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Total </a:t>
                      </a:r>
                      <a:endParaRPr lang="en-US" sz="1600">
                        <a:solidFill>
                          <a:schemeClr val="tx1"/>
                        </a:solidFill>
                        <a:latin typeface="Calibri"/>
                        <a:ea typeface="Times New Roman"/>
                        <a:cs typeface="Times New Roman"/>
                      </a:endParaRPr>
                    </a:p>
                  </a:txBody>
                  <a:tcPr marL="68580" marR="68580" marT="0" marB="0"/>
                </a:tc>
              </a:tr>
              <a:tr h="590550">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Treatment A</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4</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0</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4 r</a:t>
                      </a:r>
                      <a:r>
                        <a:rPr lang="en-US" sz="1800" baseline="-25000">
                          <a:solidFill>
                            <a:schemeClr val="tx1"/>
                          </a:solidFill>
                          <a:latin typeface="Times New Roman"/>
                          <a:ea typeface="Times New Roman"/>
                          <a:cs typeface="Times New Roman"/>
                        </a:rPr>
                        <a:t>1</a:t>
                      </a:r>
                      <a:endParaRPr lang="en-US" sz="1600">
                        <a:solidFill>
                          <a:schemeClr val="tx1"/>
                        </a:solidFill>
                        <a:latin typeface="Calibri"/>
                        <a:ea typeface="Times New Roman"/>
                        <a:cs typeface="Times New Roman"/>
                      </a:endParaRPr>
                    </a:p>
                  </a:txBody>
                  <a:tcPr marL="68580" marR="68580" marT="0" marB="0"/>
                </a:tc>
              </a:tr>
              <a:tr h="590550">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Treatment B</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1</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3</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dirty="0">
                          <a:solidFill>
                            <a:schemeClr val="tx1"/>
                          </a:solidFill>
                          <a:latin typeface="Times New Roman"/>
                          <a:ea typeface="Times New Roman"/>
                          <a:cs typeface="Times New Roman"/>
                        </a:rPr>
                        <a:t>4 r</a:t>
                      </a:r>
                      <a:r>
                        <a:rPr lang="en-US" sz="1800" baseline="-25000" dirty="0">
                          <a:solidFill>
                            <a:schemeClr val="tx1"/>
                          </a:solidFill>
                          <a:latin typeface="Times New Roman"/>
                          <a:ea typeface="Times New Roman"/>
                          <a:cs typeface="Times New Roman"/>
                        </a:rPr>
                        <a:t>2</a:t>
                      </a:r>
                      <a:endParaRPr lang="en-US" sz="1600" dirty="0">
                        <a:solidFill>
                          <a:schemeClr val="tx1"/>
                        </a:solidFill>
                        <a:latin typeface="Calibri"/>
                        <a:ea typeface="Times New Roman"/>
                        <a:cs typeface="Times New Roman"/>
                      </a:endParaRPr>
                    </a:p>
                  </a:txBody>
                  <a:tcPr marL="68580" marR="68580" marT="0" marB="0"/>
                </a:tc>
              </a:tr>
              <a:tr h="590550">
                <a:tc>
                  <a:txBody>
                    <a:bodyPr/>
                    <a:lstStyle/>
                    <a:p>
                      <a:pPr marL="0" marR="0" algn="just">
                        <a:lnSpc>
                          <a:spcPct val="115000"/>
                        </a:lnSpc>
                        <a:spcBef>
                          <a:spcPts val="0"/>
                        </a:spcBef>
                        <a:spcAft>
                          <a:spcPts val="0"/>
                        </a:spcAft>
                      </a:pPr>
                      <a:endParaRPr lang="en-US" sz="1800">
                        <a:solidFill>
                          <a:schemeClr val="tx1"/>
                        </a:solidFill>
                        <a:latin typeface="Times New Roman"/>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5 s</a:t>
                      </a:r>
                      <a:r>
                        <a:rPr lang="en-US" sz="1800" baseline="-25000">
                          <a:solidFill>
                            <a:schemeClr val="tx1"/>
                          </a:solidFill>
                          <a:latin typeface="Times New Roman"/>
                          <a:ea typeface="Times New Roman"/>
                          <a:cs typeface="Times New Roman"/>
                        </a:rPr>
                        <a:t>1</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3 s</a:t>
                      </a:r>
                      <a:r>
                        <a:rPr lang="en-US" sz="1800" baseline="-25000">
                          <a:solidFill>
                            <a:schemeClr val="tx1"/>
                          </a:solidFill>
                          <a:latin typeface="Times New Roman"/>
                          <a:ea typeface="Times New Roman"/>
                          <a:cs typeface="Times New Roman"/>
                        </a:rPr>
                        <a:t>2</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dirty="0">
                          <a:solidFill>
                            <a:schemeClr val="tx1"/>
                          </a:solidFill>
                          <a:latin typeface="Times New Roman"/>
                          <a:ea typeface="Times New Roman"/>
                          <a:cs typeface="Times New Roman"/>
                        </a:rPr>
                        <a:t>8 n</a:t>
                      </a:r>
                      <a:endParaRPr lang="en-US" sz="1600" dirty="0">
                        <a:solidFill>
                          <a:schemeClr val="tx1"/>
                        </a:solidFill>
                        <a:latin typeface="Calibri"/>
                        <a:ea typeface="Times New Roman"/>
                        <a:cs typeface="Times New Roman"/>
                      </a:endParaRPr>
                    </a:p>
                  </a:txBody>
                  <a:tcPr marL="68580" marR="68580" marT="0" marB="0"/>
                </a:tc>
              </a:tr>
            </a:tbl>
          </a:graphicData>
        </a:graphic>
      </p:graphicFrame>
      <p:graphicFrame>
        <p:nvGraphicFramePr>
          <p:cNvPr id="5" name="Table 4"/>
          <p:cNvGraphicFramePr>
            <a:graphicFrameLocks noGrp="1"/>
          </p:cNvGraphicFramePr>
          <p:nvPr/>
        </p:nvGraphicFramePr>
        <p:xfrm>
          <a:off x="381000" y="3429000"/>
          <a:ext cx="4343400" cy="2819400"/>
        </p:xfrm>
        <a:graphic>
          <a:graphicData uri="http://schemas.openxmlformats.org/drawingml/2006/table">
            <a:tbl>
              <a:tblPr firstRow="1" bandRow="1">
                <a:tableStyleId>{5C22544A-7EE6-4342-B048-85BDC9FD1C3A}</a:tableStyleId>
              </a:tblPr>
              <a:tblGrid>
                <a:gridCol w="1085850"/>
                <a:gridCol w="1085850"/>
                <a:gridCol w="1085850"/>
                <a:gridCol w="1085850"/>
              </a:tblGrid>
              <a:tr h="704850">
                <a:tc>
                  <a:txBody>
                    <a:bodyPr/>
                    <a:lstStyle/>
                    <a:p>
                      <a:pPr marL="0" marR="0" algn="just">
                        <a:lnSpc>
                          <a:spcPct val="115000"/>
                        </a:lnSpc>
                        <a:spcBef>
                          <a:spcPts val="0"/>
                        </a:spcBef>
                        <a:spcAft>
                          <a:spcPts val="0"/>
                        </a:spcAft>
                      </a:pPr>
                      <a:r>
                        <a:rPr lang="en-US" sz="1800" dirty="0">
                          <a:solidFill>
                            <a:schemeClr val="tx1"/>
                          </a:solidFill>
                          <a:latin typeface="Times New Roman"/>
                          <a:ea typeface="Times New Roman"/>
                          <a:cs typeface="Times New Roman"/>
                        </a:rPr>
                        <a:t>Table 2</a:t>
                      </a:r>
                      <a:endParaRPr lang="en-US" sz="160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Survived</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Died</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Total </a:t>
                      </a:r>
                      <a:endParaRPr lang="en-US" sz="1600">
                        <a:solidFill>
                          <a:schemeClr val="tx1"/>
                        </a:solidFill>
                        <a:latin typeface="Calibri"/>
                        <a:ea typeface="Times New Roman"/>
                        <a:cs typeface="Times New Roman"/>
                      </a:endParaRPr>
                    </a:p>
                  </a:txBody>
                  <a:tcPr marL="68580" marR="68580" marT="0" marB="0"/>
                </a:tc>
              </a:tr>
              <a:tr h="704850">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Treatment A</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3</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1</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dirty="0">
                          <a:solidFill>
                            <a:schemeClr val="tx1"/>
                          </a:solidFill>
                          <a:latin typeface="Times New Roman"/>
                          <a:ea typeface="Times New Roman"/>
                          <a:cs typeface="Times New Roman"/>
                        </a:rPr>
                        <a:t>4 r</a:t>
                      </a:r>
                      <a:r>
                        <a:rPr lang="en-US" sz="1800" baseline="-25000" dirty="0">
                          <a:solidFill>
                            <a:schemeClr val="tx1"/>
                          </a:solidFill>
                          <a:latin typeface="Times New Roman"/>
                          <a:ea typeface="Times New Roman"/>
                          <a:cs typeface="Times New Roman"/>
                        </a:rPr>
                        <a:t>1</a:t>
                      </a:r>
                      <a:endParaRPr lang="en-US" sz="1600" dirty="0">
                        <a:solidFill>
                          <a:schemeClr val="tx1"/>
                        </a:solidFill>
                        <a:latin typeface="Calibri"/>
                        <a:ea typeface="Times New Roman"/>
                        <a:cs typeface="Times New Roman"/>
                      </a:endParaRPr>
                    </a:p>
                  </a:txBody>
                  <a:tcPr marL="68580" marR="68580" marT="0" marB="0"/>
                </a:tc>
              </a:tr>
              <a:tr h="704850">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Treatment B</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2</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2</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4 r</a:t>
                      </a:r>
                      <a:r>
                        <a:rPr lang="en-US" sz="1800" baseline="-25000">
                          <a:solidFill>
                            <a:schemeClr val="tx1"/>
                          </a:solidFill>
                          <a:latin typeface="Times New Roman"/>
                          <a:ea typeface="Times New Roman"/>
                          <a:cs typeface="Times New Roman"/>
                        </a:rPr>
                        <a:t>2</a:t>
                      </a:r>
                      <a:endParaRPr lang="en-US" sz="1600">
                        <a:solidFill>
                          <a:schemeClr val="tx1"/>
                        </a:solidFill>
                        <a:latin typeface="Calibri"/>
                        <a:ea typeface="Times New Roman"/>
                        <a:cs typeface="Times New Roman"/>
                      </a:endParaRPr>
                    </a:p>
                  </a:txBody>
                  <a:tcPr marL="68580" marR="68580" marT="0" marB="0"/>
                </a:tc>
              </a:tr>
              <a:tr h="704850">
                <a:tc>
                  <a:txBody>
                    <a:bodyPr/>
                    <a:lstStyle/>
                    <a:p>
                      <a:pPr marL="0" marR="0" algn="just">
                        <a:lnSpc>
                          <a:spcPct val="115000"/>
                        </a:lnSpc>
                        <a:spcBef>
                          <a:spcPts val="0"/>
                        </a:spcBef>
                        <a:spcAft>
                          <a:spcPts val="0"/>
                        </a:spcAft>
                      </a:pPr>
                      <a:endParaRPr lang="en-US" sz="1800">
                        <a:solidFill>
                          <a:schemeClr val="tx1"/>
                        </a:solidFill>
                        <a:latin typeface="Times New Roman"/>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5 s</a:t>
                      </a:r>
                      <a:r>
                        <a:rPr lang="en-US" sz="1800" baseline="-25000">
                          <a:solidFill>
                            <a:schemeClr val="tx1"/>
                          </a:solidFill>
                          <a:latin typeface="Times New Roman"/>
                          <a:ea typeface="Times New Roman"/>
                          <a:cs typeface="Times New Roman"/>
                        </a:rPr>
                        <a:t>1</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a:solidFill>
                            <a:schemeClr val="tx1"/>
                          </a:solidFill>
                          <a:latin typeface="Times New Roman"/>
                          <a:ea typeface="Times New Roman"/>
                          <a:cs typeface="Times New Roman"/>
                        </a:rPr>
                        <a:t>3 s</a:t>
                      </a:r>
                      <a:r>
                        <a:rPr lang="en-US" sz="1800" baseline="-25000">
                          <a:solidFill>
                            <a:schemeClr val="tx1"/>
                          </a:solidFill>
                          <a:latin typeface="Times New Roman"/>
                          <a:ea typeface="Times New Roman"/>
                          <a:cs typeface="Times New Roman"/>
                        </a:rPr>
                        <a:t>2</a:t>
                      </a:r>
                      <a:endParaRPr lang="en-US" sz="16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800" dirty="0">
                          <a:solidFill>
                            <a:schemeClr val="tx1"/>
                          </a:solidFill>
                          <a:latin typeface="Times New Roman"/>
                          <a:ea typeface="Times New Roman"/>
                          <a:cs typeface="Times New Roman"/>
                        </a:rPr>
                        <a:t>8 n</a:t>
                      </a:r>
                      <a:endParaRPr lang="en-US" sz="1600" dirty="0">
                        <a:solidFill>
                          <a:schemeClr val="tx1"/>
                        </a:solidFill>
                        <a:latin typeface="Calibri"/>
                        <a:ea typeface="Times New Roman"/>
                        <a:cs typeface="Times New Roman"/>
                      </a:endParaRPr>
                    </a:p>
                  </a:txBody>
                  <a:tcPr marL="68580" marR="68580" marT="0" marB="0"/>
                </a:tc>
              </a:tr>
            </a:tbl>
          </a:graphicData>
        </a:graphic>
      </p:graphicFrame>
      <p:graphicFrame>
        <p:nvGraphicFramePr>
          <p:cNvPr id="6" name="Table 5"/>
          <p:cNvGraphicFramePr>
            <a:graphicFrameLocks noGrp="1"/>
          </p:cNvGraphicFramePr>
          <p:nvPr/>
        </p:nvGraphicFramePr>
        <p:xfrm>
          <a:off x="5029200" y="457200"/>
          <a:ext cx="3810000" cy="2667000"/>
        </p:xfrm>
        <a:graphic>
          <a:graphicData uri="http://schemas.openxmlformats.org/drawingml/2006/table">
            <a:tbl>
              <a:tblPr firstRow="1" bandRow="1">
                <a:tableStyleId>{5C22544A-7EE6-4342-B048-85BDC9FD1C3A}</a:tableStyleId>
              </a:tblPr>
              <a:tblGrid>
                <a:gridCol w="952500"/>
                <a:gridCol w="952500"/>
                <a:gridCol w="952500"/>
                <a:gridCol w="952500"/>
              </a:tblGrid>
              <a:tr h="666750">
                <a:tc>
                  <a:txBody>
                    <a:bodyPr/>
                    <a:lstStyle/>
                    <a:p>
                      <a:pPr marL="0" marR="0" algn="just">
                        <a:lnSpc>
                          <a:spcPct val="115000"/>
                        </a:lnSpc>
                        <a:spcBef>
                          <a:spcPts val="0"/>
                        </a:spcBef>
                        <a:spcAft>
                          <a:spcPts val="0"/>
                        </a:spcAft>
                      </a:pPr>
                      <a:r>
                        <a:rPr lang="en-US" sz="1600" dirty="0">
                          <a:solidFill>
                            <a:schemeClr val="tx1"/>
                          </a:solidFill>
                          <a:latin typeface="Times New Roman"/>
                          <a:ea typeface="Times New Roman"/>
                          <a:cs typeface="Times New Roman"/>
                        </a:rPr>
                        <a:t>Table 3</a:t>
                      </a:r>
                      <a:endParaRPr lang="en-US" sz="140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Survived</a:t>
                      </a:r>
                      <a:endParaRPr lang="en-US" sz="14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Died</a:t>
                      </a:r>
                      <a:endParaRPr lang="en-US" sz="14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Total </a:t>
                      </a:r>
                      <a:endParaRPr lang="en-US" sz="1400">
                        <a:solidFill>
                          <a:schemeClr val="tx1"/>
                        </a:solidFill>
                        <a:latin typeface="Calibri"/>
                        <a:ea typeface="Times New Roman"/>
                        <a:cs typeface="Times New Roman"/>
                      </a:endParaRPr>
                    </a:p>
                  </a:txBody>
                  <a:tcPr marL="68580" marR="68580" marT="0" marB="0"/>
                </a:tc>
              </a:tr>
              <a:tr h="666750">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Treatment A</a:t>
                      </a:r>
                      <a:endParaRPr lang="en-US" sz="14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2</a:t>
                      </a:r>
                      <a:endParaRPr lang="en-US" sz="14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2</a:t>
                      </a:r>
                      <a:endParaRPr lang="en-US" sz="14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4 r</a:t>
                      </a:r>
                      <a:r>
                        <a:rPr lang="en-US" sz="1600" baseline="-25000">
                          <a:solidFill>
                            <a:schemeClr val="tx1"/>
                          </a:solidFill>
                          <a:latin typeface="Times New Roman"/>
                          <a:ea typeface="Times New Roman"/>
                          <a:cs typeface="Times New Roman"/>
                        </a:rPr>
                        <a:t>1</a:t>
                      </a:r>
                      <a:endParaRPr lang="en-US" sz="1400">
                        <a:solidFill>
                          <a:schemeClr val="tx1"/>
                        </a:solidFill>
                        <a:latin typeface="Calibri"/>
                        <a:ea typeface="Times New Roman"/>
                        <a:cs typeface="Times New Roman"/>
                      </a:endParaRPr>
                    </a:p>
                  </a:txBody>
                  <a:tcPr marL="68580" marR="68580" marT="0" marB="0"/>
                </a:tc>
              </a:tr>
              <a:tr h="666750">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Treatment B</a:t>
                      </a:r>
                      <a:endParaRPr lang="en-US" sz="14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3</a:t>
                      </a:r>
                      <a:endParaRPr lang="en-US" sz="14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1</a:t>
                      </a:r>
                      <a:endParaRPr lang="en-US" sz="14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4 r</a:t>
                      </a:r>
                      <a:r>
                        <a:rPr lang="en-US" sz="1600" baseline="-25000">
                          <a:solidFill>
                            <a:schemeClr val="tx1"/>
                          </a:solidFill>
                          <a:latin typeface="Times New Roman"/>
                          <a:ea typeface="Times New Roman"/>
                          <a:cs typeface="Times New Roman"/>
                        </a:rPr>
                        <a:t>2</a:t>
                      </a:r>
                      <a:endParaRPr lang="en-US" sz="1400">
                        <a:solidFill>
                          <a:schemeClr val="tx1"/>
                        </a:solidFill>
                        <a:latin typeface="Calibri"/>
                        <a:ea typeface="Times New Roman"/>
                        <a:cs typeface="Times New Roman"/>
                      </a:endParaRPr>
                    </a:p>
                  </a:txBody>
                  <a:tcPr marL="68580" marR="68580" marT="0" marB="0"/>
                </a:tc>
              </a:tr>
              <a:tr h="666750">
                <a:tc>
                  <a:txBody>
                    <a:bodyPr/>
                    <a:lstStyle/>
                    <a:p>
                      <a:pPr marL="0" marR="0" algn="just">
                        <a:lnSpc>
                          <a:spcPct val="115000"/>
                        </a:lnSpc>
                        <a:spcBef>
                          <a:spcPts val="0"/>
                        </a:spcBef>
                        <a:spcAft>
                          <a:spcPts val="0"/>
                        </a:spcAft>
                      </a:pPr>
                      <a:endParaRPr lang="en-US" sz="1600">
                        <a:solidFill>
                          <a:schemeClr val="tx1"/>
                        </a:solidFill>
                        <a:latin typeface="Times New Roman"/>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5 s</a:t>
                      </a:r>
                      <a:r>
                        <a:rPr lang="en-US" sz="1600" baseline="-25000">
                          <a:solidFill>
                            <a:schemeClr val="tx1"/>
                          </a:solidFill>
                          <a:latin typeface="Times New Roman"/>
                          <a:ea typeface="Times New Roman"/>
                          <a:cs typeface="Times New Roman"/>
                        </a:rPr>
                        <a:t>1</a:t>
                      </a:r>
                      <a:endParaRPr lang="en-US" sz="14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3 s</a:t>
                      </a:r>
                      <a:r>
                        <a:rPr lang="en-US" sz="1600" baseline="-25000">
                          <a:solidFill>
                            <a:schemeClr val="tx1"/>
                          </a:solidFill>
                          <a:latin typeface="Times New Roman"/>
                          <a:ea typeface="Times New Roman"/>
                          <a:cs typeface="Times New Roman"/>
                        </a:rPr>
                        <a:t>2</a:t>
                      </a:r>
                      <a:endParaRPr lang="en-US" sz="14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dirty="0">
                          <a:solidFill>
                            <a:schemeClr val="tx1"/>
                          </a:solidFill>
                          <a:latin typeface="Times New Roman"/>
                          <a:ea typeface="Times New Roman"/>
                          <a:cs typeface="Times New Roman"/>
                        </a:rPr>
                        <a:t>8 n</a:t>
                      </a:r>
                      <a:endParaRPr lang="en-US" sz="1400" dirty="0">
                        <a:solidFill>
                          <a:schemeClr val="tx1"/>
                        </a:solidFill>
                        <a:latin typeface="Calibri"/>
                        <a:ea typeface="Times New Roman"/>
                        <a:cs typeface="Times New Roman"/>
                      </a:endParaRPr>
                    </a:p>
                  </a:txBody>
                  <a:tcPr marL="68580" marR="68580" marT="0" marB="0"/>
                </a:tc>
              </a:tr>
            </a:tbl>
          </a:graphicData>
        </a:graphic>
      </p:graphicFrame>
      <p:graphicFrame>
        <p:nvGraphicFramePr>
          <p:cNvPr id="7" name="Table 6"/>
          <p:cNvGraphicFramePr>
            <a:graphicFrameLocks noGrp="1"/>
          </p:cNvGraphicFramePr>
          <p:nvPr/>
        </p:nvGraphicFramePr>
        <p:xfrm>
          <a:off x="5105400" y="3352800"/>
          <a:ext cx="3810000" cy="3048000"/>
        </p:xfrm>
        <a:graphic>
          <a:graphicData uri="http://schemas.openxmlformats.org/drawingml/2006/table">
            <a:tbl>
              <a:tblPr firstRow="1" bandRow="1">
                <a:tableStyleId>{5C22544A-7EE6-4342-B048-85BDC9FD1C3A}</a:tableStyleId>
              </a:tblPr>
              <a:tblGrid>
                <a:gridCol w="952500"/>
                <a:gridCol w="952500"/>
                <a:gridCol w="952500"/>
                <a:gridCol w="952500"/>
              </a:tblGrid>
              <a:tr h="762000">
                <a:tc>
                  <a:txBody>
                    <a:bodyPr/>
                    <a:lstStyle/>
                    <a:p>
                      <a:pPr marL="0" marR="0" algn="just">
                        <a:lnSpc>
                          <a:spcPct val="115000"/>
                        </a:lnSpc>
                        <a:spcBef>
                          <a:spcPts val="0"/>
                        </a:spcBef>
                        <a:spcAft>
                          <a:spcPts val="0"/>
                        </a:spcAft>
                      </a:pPr>
                      <a:r>
                        <a:rPr lang="en-US" sz="1600" dirty="0">
                          <a:solidFill>
                            <a:schemeClr val="tx1"/>
                          </a:solidFill>
                          <a:latin typeface="Times New Roman"/>
                          <a:ea typeface="Times New Roman"/>
                          <a:cs typeface="Times New Roman"/>
                        </a:rPr>
                        <a:t>Table 4</a:t>
                      </a:r>
                      <a:endParaRPr lang="en-US" sz="140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Survived</a:t>
                      </a:r>
                      <a:endParaRPr lang="en-US" sz="14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Died</a:t>
                      </a:r>
                      <a:endParaRPr lang="en-US" sz="14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Total </a:t>
                      </a:r>
                      <a:endParaRPr lang="en-US" sz="1400">
                        <a:solidFill>
                          <a:schemeClr val="tx1"/>
                        </a:solidFill>
                        <a:latin typeface="Calibri"/>
                        <a:ea typeface="Times New Roman"/>
                        <a:cs typeface="Times New Roman"/>
                      </a:endParaRPr>
                    </a:p>
                  </a:txBody>
                  <a:tcPr marL="68580" marR="68580" marT="0" marB="0"/>
                </a:tc>
              </a:tr>
              <a:tr h="762000">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Treatment A</a:t>
                      </a:r>
                      <a:endParaRPr lang="en-US" sz="14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dirty="0">
                          <a:solidFill>
                            <a:schemeClr val="tx1"/>
                          </a:solidFill>
                          <a:latin typeface="Times New Roman"/>
                          <a:ea typeface="Times New Roman"/>
                          <a:cs typeface="Times New Roman"/>
                        </a:rPr>
                        <a:t>1</a:t>
                      </a:r>
                      <a:endParaRPr lang="en-US" sz="1400" dirty="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3</a:t>
                      </a:r>
                      <a:endParaRPr lang="en-US" sz="14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4 r</a:t>
                      </a:r>
                      <a:r>
                        <a:rPr lang="en-US" sz="1600" baseline="-25000">
                          <a:solidFill>
                            <a:schemeClr val="tx1"/>
                          </a:solidFill>
                          <a:latin typeface="Times New Roman"/>
                          <a:ea typeface="Times New Roman"/>
                          <a:cs typeface="Times New Roman"/>
                        </a:rPr>
                        <a:t>1</a:t>
                      </a:r>
                      <a:endParaRPr lang="en-US" sz="1400">
                        <a:solidFill>
                          <a:schemeClr val="tx1"/>
                        </a:solidFill>
                        <a:latin typeface="Calibri"/>
                        <a:ea typeface="Times New Roman"/>
                        <a:cs typeface="Times New Roman"/>
                      </a:endParaRPr>
                    </a:p>
                  </a:txBody>
                  <a:tcPr marL="68580" marR="68580" marT="0" marB="0"/>
                </a:tc>
              </a:tr>
              <a:tr h="762000">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Treatment B</a:t>
                      </a:r>
                      <a:endParaRPr lang="en-US" sz="14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4</a:t>
                      </a:r>
                      <a:endParaRPr lang="en-US" sz="14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0</a:t>
                      </a:r>
                      <a:endParaRPr lang="en-US" sz="14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4 r</a:t>
                      </a:r>
                      <a:r>
                        <a:rPr lang="en-US" sz="1600" baseline="-25000">
                          <a:solidFill>
                            <a:schemeClr val="tx1"/>
                          </a:solidFill>
                          <a:latin typeface="Times New Roman"/>
                          <a:ea typeface="Times New Roman"/>
                          <a:cs typeface="Times New Roman"/>
                        </a:rPr>
                        <a:t>2</a:t>
                      </a:r>
                      <a:endParaRPr lang="en-US" sz="1400">
                        <a:solidFill>
                          <a:schemeClr val="tx1"/>
                        </a:solidFill>
                        <a:latin typeface="Calibri"/>
                        <a:ea typeface="Times New Roman"/>
                        <a:cs typeface="Times New Roman"/>
                      </a:endParaRPr>
                    </a:p>
                  </a:txBody>
                  <a:tcPr marL="68580" marR="68580" marT="0" marB="0"/>
                </a:tc>
              </a:tr>
              <a:tr h="762000">
                <a:tc>
                  <a:txBody>
                    <a:bodyPr/>
                    <a:lstStyle/>
                    <a:p>
                      <a:pPr marL="0" marR="0" algn="just">
                        <a:lnSpc>
                          <a:spcPct val="115000"/>
                        </a:lnSpc>
                        <a:spcBef>
                          <a:spcPts val="0"/>
                        </a:spcBef>
                        <a:spcAft>
                          <a:spcPts val="0"/>
                        </a:spcAft>
                      </a:pPr>
                      <a:endParaRPr lang="en-US" sz="1600">
                        <a:solidFill>
                          <a:schemeClr val="tx1"/>
                        </a:solidFill>
                        <a:latin typeface="Times New Roman"/>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5 s</a:t>
                      </a:r>
                      <a:r>
                        <a:rPr lang="en-US" sz="1600" baseline="-25000">
                          <a:solidFill>
                            <a:schemeClr val="tx1"/>
                          </a:solidFill>
                          <a:latin typeface="Times New Roman"/>
                          <a:ea typeface="Times New Roman"/>
                          <a:cs typeface="Times New Roman"/>
                        </a:rPr>
                        <a:t>1</a:t>
                      </a:r>
                      <a:endParaRPr lang="en-US" sz="14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latin typeface="Times New Roman"/>
                          <a:ea typeface="Times New Roman"/>
                          <a:cs typeface="Times New Roman"/>
                        </a:rPr>
                        <a:t>3 s</a:t>
                      </a:r>
                      <a:r>
                        <a:rPr lang="en-US" sz="1600" baseline="-25000">
                          <a:solidFill>
                            <a:schemeClr val="tx1"/>
                          </a:solidFill>
                          <a:latin typeface="Times New Roman"/>
                          <a:ea typeface="Times New Roman"/>
                          <a:cs typeface="Times New Roman"/>
                        </a:rPr>
                        <a:t>2</a:t>
                      </a:r>
                      <a:endParaRPr lang="en-US" sz="1400">
                        <a:solidFill>
                          <a:schemeClr val="tx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600" dirty="0">
                          <a:solidFill>
                            <a:schemeClr val="tx1"/>
                          </a:solidFill>
                          <a:latin typeface="Times New Roman"/>
                          <a:ea typeface="Times New Roman"/>
                          <a:cs typeface="Times New Roman"/>
                        </a:rPr>
                        <a:t>8 n</a:t>
                      </a:r>
                      <a:endParaRPr lang="en-US" sz="1400" dirty="0">
                        <a:solidFill>
                          <a:schemeClr val="tx1"/>
                        </a:solidFill>
                        <a:latin typeface="Calibri"/>
                        <a:ea typeface="Times New Roman"/>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362"/>
            <a:ext cx="8229600" cy="106362"/>
          </a:xfrm>
        </p:spPr>
        <p:txBody>
          <a:bodyPr>
            <a:normAutofit fontScale="90000"/>
          </a:bodyPr>
          <a:lstStyle/>
          <a:p>
            <a:endParaRPr lang="en-US" dirty="0"/>
          </a:p>
        </p:txBody>
      </p:sp>
      <p:sp>
        <p:nvSpPr>
          <p:cNvPr id="3" name="Content Placeholder 2"/>
          <p:cNvSpPr>
            <a:spLocks noGrp="1"/>
          </p:cNvSpPr>
          <p:nvPr>
            <p:ph idx="1"/>
          </p:nvPr>
        </p:nvSpPr>
        <p:spPr>
          <a:xfrm>
            <a:off x="457200" y="381000"/>
            <a:ext cx="8229600" cy="6248400"/>
          </a:xfrm>
        </p:spPr>
        <p:txBody>
          <a:bodyPr>
            <a:noAutofit/>
          </a:bodyPr>
          <a:lstStyle/>
          <a:p>
            <a:r>
              <a:rPr lang="en-US" sz="2000" dirty="0" smtClean="0"/>
              <a:t>Exact probability  P value </a:t>
            </a:r>
          </a:p>
          <a:p>
            <a:pPr>
              <a:buNone/>
            </a:pPr>
            <a:r>
              <a:rPr lang="en-US" sz="2000" dirty="0" smtClean="0"/>
              <a:t>           =</a:t>
            </a:r>
          </a:p>
          <a:p>
            <a:pPr>
              <a:buNone/>
            </a:pPr>
            <a:endParaRPr lang="en-US" sz="2000" dirty="0" smtClean="0"/>
          </a:p>
          <a:p>
            <a:pPr>
              <a:buNone/>
            </a:pPr>
            <a:endParaRPr lang="en-US" sz="2000" dirty="0" smtClean="0"/>
          </a:p>
          <a:p>
            <a:endParaRPr lang="en-US" sz="2000" dirty="0" smtClean="0"/>
          </a:p>
          <a:p>
            <a:r>
              <a:rPr lang="en-US" sz="2000" dirty="0" smtClean="0"/>
              <a:t>The P value for each table is 0.O71, 0.429, 0.429 and 0.071.</a:t>
            </a:r>
          </a:p>
          <a:p>
            <a:r>
              <a:rPr lang="en-US" sz="2000" dirty="0" smtClean="0"/>
              <a:t> Table 2 is similar to the test table.</a:t>
            </a:r>
          </a:p>
          <a:p>
            <a:r>
              <a:rPr lang="en-US" sz="2000" dirty="0" smtClean="0"/>
              <a:t>Final P value:</a:t>
            </a:r>
          </a:p>
          <a:p>
            <a:r>
              <a:rPr lang="en-US" sz="2000" dirty="0" smtClean="0"/>
              <a:t>Conventional Approach:</a:t>
            </a:r>
          </a:p>
          <a:p>
            <a:pPr>
              <a:buNone/>
            </a:pPr>
            <a:r>
              <a:rPr lang="en-US" sz="2000" dirty="0" smtClean="0"/>
              <a:t>     P = P of observed set + extreme value</a:t>
            </a:r>
          </a:p>
          <a:p>
            <a:pPr>
              <a:buNone/>
            </a:pPr>
            <a:r>
              <a:rPr lang="en-US" sz="2000" dirty="0" smtClean="0"/>
              <a:t>        = O.429 +0.071 = 0.5</a:t>
            </a:r>
          </a:p>
          <a:p>
            <a:r>
              <a:rPr lang="en-US" sz="2000" dirty="0" smtClean="0"/>
              <a:t>Mid P approach given by Armitage and Berry:</a:t>
            </a:r>
          </a:p>
          <a:p>
            <a:pPr>
              <a:buNone/>
            </a:pPr>
            <a:r>
              <a:rPr lang="en-US" sz="2000" dirty="0" smtClean="0"/>
              <a:t>    P = 0.5 X observed P + Extreme value </a:t>
            </a:r>
          </a:p>
          <a:p>
            <a:pPr>
              <a:buNone/>
            </a:pPr>
            <a:r>
              <a:rPr lang="en-US" sz="2000" dirty="0" smtClean="0"/>
              <a:t>       = 0.2145 + 0.071 = 0.286</a:t>
            </a:r>
          </a:p>
          <a:p>
            <a:r>
              <a:rPr lang="en-US" sz="2000" dirty="0" smtClean="0"/>
              <a:t>Exact probability is essentially One sided.</a:t>
            </a:r>
          </a:p>
          <a:p>
            <a:r>
              <a:rPr lang="en-US" sz="2000" dirty="0" smtClean="0"/>
              <a:t>For two sided test double the P value.</a:t>
            </a:r>
          </a:p>
          <a:p>
            <a:pPr>
              <a:buNone/>
            </a:pPr>
            <a:endParaRPr lang="en-US" sz="2000" dirty="0" smtClean="0"/>
          </a:p>
        </p:txBody>
      </p:sp>
      <p:pic>
        <p:nvPicPr>
          <p:cNvPr id="4" name="Picture 3"/>
          <p:cNvPicPr/>
          <p:nvPr/>
        </p:nvPicPr>
        <p:blipFill>
          <a:blip r:embed="rId2"/>
          <a:srcRect/>
          <a:stretch>
            <a:fillRect/>
          </a:stretch>
        </p:blipFill>
        <p:spPr bwMode="auto">
          <a:xfrm>
            <a:off x="1600200" y="838200"/>
            <a:ext cx="3581400"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868362"/>
          </a:xfrm>
        </p:spPr>
        <p:txBody>
          <a:bodyPr>
            <a:noAutofit/>
          </a:bodyPr>
          <a:lstStyle/>
          <a:p>
            <a:pPr algn="l"/>
            <a:r>
              <a:rPr lang="en-US" sz="2800" b="1" dirty="0" smtClean="0">
                <a:solidFill>
                  <a:srgbClr val="C00000"/>
                </a:solidFill>
              </a:rPr>
              <a:t/>
            </a:r>
            <a:br>
              <a:rPr lang="en-US" sz="2800" b="1" dirty="0" smtClean="0">
                <a:solidFill>
                  <a:srgbClr val="C00000"/>
                </a:solidFill>
              </a:rPr>
            </a:br>
            <a:r>
              <a:rPr lang="en-US" sz="2800" b="1" dirty="0" smtClean="0">
                <a:solidFill>
                  <a:srgbClr val="C00000"/>
                </a:solidFill>
              </a:rPr>
              <a:t>Significance test for Correlation Coefficients:</a:t>
            </a:r>
            <a:br>
              <a:rPr lang="en-US" sz="2800" b="1" dirty="0" smtClean="0">
                <a:solidFill>
                  <a:srgbClr val="C00000"/>
                </a:solidFill>
              </a:rPr>
            </a:br>
            <a:endParaRPr lang="en-US" sz="2800" b="1" dirty="0">
              <a:solidFill>
                <a:srgbClr val="C00000"/>
              </a:solidFill>
            </a:endParaRPr>
          </a:p>
        </p:txBody>
      </p:sp>
      <p:sp>
        <p:nvSpPr>
          <p:cNvPr id="3" name="Content Placeholder 2"/>
          <p:cNvSpPr>
            <a:spLocks noGrp="1"/>
          </p:cNvSpPr>
          <p:nvPr>
            <p:ph idx="1"/>
          </p:nvPr>
        </p:nvSpPr>
        <p:spPr>
          <a:xfrm>
            <a:off x="457200" y="1295400"/>
            <a:ext cx="8229600" cy="4953000"/>
          </a:xfrm>
        </p:spPr>
        <p:txBody>
          <a:bodyPr>
            <a:normAutofit/>
          </a:bodyPr>
          <a:lstStyle/>
          <a:p>
            <a:r>
              <a:rPr lang="en-US" sz="2400" dirty="0" smtClean="0"/>
              <a:t>Sample correlation coefficient (r) and Population with correlation coefficient </a:t>
            </a:r>
            <a:r>
              <a:rPr lang="en-US" sz="2400" dirty="0" smtClean="0"/>
              <a:t>(r = 0</a:t>
            </a:r>
            <a:r>
              <a:rPr lang="en-US" sz="2400" dirty="0" smtClean="0"/>
              <a:t> in population).</a:t>
            </a:r>
            <a:endParaRPr lang="en-US" sz="2400" dirty="0" smtClean="0"/>
          </a:p>
          <a:p>
            <a:r>
              <a:rPr lang="en-US" sz="2400" dirty="0" smtClean="0"/>
              <a:t>Is the sample correlation coefficient r is from the population </a:t>
            </a:r>
            <a:r>
              <a:rPr lang="en-US" sz="2400" dirty="0" smtClean="0"/>
              <a:t> with correlation </a:t>
            </a:r>
            <a:r>
              <a:rPr lang="en-US" sz="2400" dirty="0" smtClean="0"/>
              <a:t>coefficient o? </a:t>
            </a:r>
            <a:endParaRPr lang="en-US" sz="2400" dirty="0" smtClean="0"/>
          </a:p>
          <a:p>
            <a:r>
              <a:rPr lang="en-US" sz="2400" dirty="0" smtClean="0"/>
              <a:t>Valid if at least one variable follow normal distribution. </a:t>
            </a:r>
            <a:endParaRPr lang="en-US" sz="2400" dirty="0" smtClean="0"/>
          </a:p>
          <a:p>
            <a:r>
              <a:rPr lang="en-US" sz="2400" dirty="0" smtClean="0"/>
              <a:t>Null hypothesis H</a:t>
            </a:r>
            <a:r>
              <a:rPr lang="en-US" sz="2400" baseline="-25000" dirty="0" smtClean="0"/>
              <a:t>0 </a:t>
            </a:r>
            <a:r>
              <a:rPr lang="en-US" sz="2400" dirty="0" smtClean="0"/>
              <a:t>  p = 0. Sample correlation coefficient is zero).</a:t>
            </a:r>
          </a:p>
          <a:p>
            <a:r>
              <a:rPr lang="en-US" sz="2400" dirty="0" smtClean="0"/>
              <a:t>Std Error of r = [(1-r</a:t>
            </a:r>
            <a:r>
              <a:rPr lang="en-US" sz="2400" baseline="30000" dirty="0" smtClean="0"/>
              <a:t>2</a:t>
            </a:r>
            <a:r>
              <a:rPr lang="en-US" sz="2400" dirty="0" smtClean="0"/>
              <a:t>)/ n-2] </a:t>
            </a:r>
            <a:r>
              <a:rPr lang="en-US" sz="2400" baseline="30000" dirty="0" smtClean="0"/>
              <a:t>1/2 </a:t>
            </a:r>
            <a:endParaRPr lang="en-US" sz="2400" dirty="0" smtClean="0"/>
          </a:p>
          <a:p>
            <a:r>
              <a:rPr lang="en-US" sz="2400" dirty="0" smtClean="0"/>
              <a:t>For small sample test:</a:t>
            </a:r>
          </a:p>
          <a:p>
            <a:pPr>
              <a:buNone/>
            </a:pPr>
            <a:r>
              <a:rPr lang="en-US" dirty="0" smtClean="0"/>
              <a:t>     t =  r – 0 / SE (r)  = r / SE ( r) at n-2 df.</a:t>
            </a:r>
          </a:p>
          <a:p>
            <a:pPr>
              <a:buNone/>
            </a:pPr>
            <a:endParaRPr lang="en-US" dirty="0" smtClean="0"/>
          </a:p>
          <a:p>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562"/>
            <a:ext cx="8153400" cy="182562"/>
          </a:xfrm>
        </p:spPr>
        <p:txBody>
          <a:bodyPr>
            <a:normAutofit fontScale="90000"/>
          </a:bodyPr>
          <a:lstStyle/>
          <a:p>
            <a:pPr algn="l"/>
            <a:endParaRPr lang="en-US" sz="3600" dirty="0"/>
          </a:p>
        </p:txBody>
      </p:sp>
      <p:sp>
        <p:nvSpPr>
          <p:cNvPr id="3" name="Content Placeholder 2"/>
          <p:cNvSpPr>
            <a:spLocks noGrp="1"/>
          </p:cNvSpPr>
          <p:nvPr>
            <p:ph idx="1"/>
          </p:nvPr>
        </p:nvSpPr>
        <p:spPr>
          <a:xfrm>
            <a:off x="457200" y="381000"/>
            <a:ext cx="8229600" cy="6019800"/>
          </a:xfrm>
        </p:spPr>
        <p:txBody>
          <a:bodyPr>
            <a:normAutofit lnSpcReduction="10000"/>
          </a:bodyPr>
          <a:lstStyle/>
          <a:p>
            <a:pPr>
              <a:buNone/>
            </a:pPr>
            <a:r>
              <a:rPr lang="en-US" sz="2400" dirty="0" smtClean="0"/>
              <a:t>Example:</a:t>
            </a:r>
          </a:p>
          <a:p>
            <a:r>
              <a:rPr lang="en-US" sz="2400" dirty="0" smtClean="0"/>
              <a:t>Correlation coefficient between intake of calories and protein in adults is 0.8652. The sample size studied was 12. Is this r value statistically significant?</a:t>
            </a:r>
          </a:p>
          <a:p>
            <a:pPr>
              <a:buNone/>
            </a:pPr>
            <a:endParaRPr lang="en-US" sz="2400" dirty="0" smtClean="0"/>
          </a:p>
          <a:p>
            <a:r>
              <a:rPr lang="en-US" sz="2400" dirty="0" smtClean="0"/>
              <a:t>First calculate SE(r ) =  [ 1-(0.8652)</a:t>
            </a:r>
            <a:r>
              <a:rPr lang="en-US" sz="2400" baseline="30000" dirty="0" smtClean="0"/>
              <a:t>2</a:t>
            </a:r>
            <a:r>
              <a:rPr lang="en-US" sz="2400" dirty="0" smtClean="0"/>
              <a:t>/ 10]</a:t>
            </a:r>
            <a:r>
              <a:rPr lang="en-US" sz="2400" baseline="30000" dirty="0" smtClean="0"/>
              <a:t>1/2 </a:t>
            </a:r>
            <a:r>
              <a:rPr lang="en-US" sz="2400" dirty="0" smtClean="0"/>
              <a:t> = 0.1585</a:t>
            </a:r>
          </a:p>
          <a:p>
            <a:endParaRPr lang="en-US" sz="2400" dirty="0" smtClean="0"/>
          </a:p>
          <a:p>
            <a:r>
              <a:rPr lang="en-US" sz="2400" dirty="0" smtClean="0"/>
              <a:t>t = r – 0 / SE (r) </a:t>
            </a:r>
          </a:p>
          <a:p>
            <a:pPr>
              <a:buNone/>
            </a:pPr>
            <a:r>
              <a:rPr lang="en-US" sz="2400" dirty="0" smtClean="0"/>
              <a:t>    t = 0. 8652 / 0.1585 = 5.458 </a:t>
            </a:r>
          </a:p>
          <a:p>
            <a:pPr>
              <a:buNone/>
            </a:pPr>
            <a:endParaRPr lang="en-US" sz="2400" dirty="0" smtClean="0"/>
          </a:p>
          <a:p>
            <a:r>
              <a:rPr lang="en-US" sz="2400" dirty="0" smtClean="0"/>
              <a:t>df = n -2  = 10 </a:t>
            </a:r>
          </a:p>
          <a:p>
            <a:pPr>
              <a:buNone/>
            </a:pPr>
            <a:endParaRPr lang="en-US" sz="2400" dirty="0" smtClean="0"/>
          </a:p>
          <a:p>
            <a:r>
              <a:rPr lang="en-US" sz="2400" dirty="0" smtClean="0"/>
              <a:t>t value is &gt; t value at 0.001 for 10 df.</a:t>
            </a:r>
          </a:p>
          <a:p>
            <a:endParaRPr lang="en-US" sz="2400" dirty="0" smtClean="0"/>
          </a:p>
          <a:p>
            <a:r>
              <a:rPr lang="en-US" sz="2400" dirty="0" smtClean="0"/>
              <a:t> so the r value is highly significant.</a:t>
            </a:r>
          </a:p>
          <a:p>
            <a:endParaRPr lang="en-US" sz="24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229600" cy="1143000"/>
          </a:xfrm>
        </p:spPr>
        <p:txBody>
          <a:bodyPr>
            <a:noAutofit/>
          </a:bodyPr>
          <a:lstStyle/>
          <a:p>
            <a:pPr algn="l"/>
            <a:r>
              <a:rPr lang="en-US" sz="3200" b="1" dirty="0" smtClean="0">
                <a:solidFill>
                  <a:srgbClr val="C00000"/>
                </a:solidFill>
              </a:rPr>
              <a:t/>
            </a:r>
            <a:br>
              <a:rPr lang="en-US" sz="3200" b="1" dirty="0" smtClean="0">
                <a:solidFill>
                  <a:srgbClr val="C00000"/>
                </a:solidFill>
              </a:rPr>
            </a:br>
            <a:r>
              <a:rPr lang="en-US" sz="3200" b="1" dirty="0" smtClean="0">
                <a:solidFill>
                  <a:srgbClr val="C00000"/>
                </a:solidFill>
              </a:rPr>
              <a:t>Two independent correlation coefficient. </a:t>
            </a:r>
            <a:r>
              <a:rPr lang="en-US" sz="3200" dirty="0" smtClean="0">
                <a:solidFill>
                  <a:srgbClr val="C00000"/>
                </a:solidFill>
              </a:rPr>
              <a:t/>
            </a:r>
            <a:br>
              <a:rPr lang="en-US" sz="3200" dirty="0" smtClean="0">
                <a:solidFill>
                  <a:srgbClr val="C00000"/>
                </a:solidFill>
              </a:rPr>
            </a:br>
            <a:endParaRPr lang="en-US" sz="3200" dirty="0">
              <a:solidFill>
                <a:srgbClr val="C00000"/>
              </a:solidFill>
            </a:endParaRPr>
          </a:p>
        </p:txBody>
      </p:sp>
      <p:sp>
        <p:nvSpPr>
          <p:cNvPr id="3" name="Content Placeholder 2"/>
          <p:cNvSpPr>
            <a:spLocks noGrp="1"/>
          </p:cNvSpPr>
          <p:nvPr>
            <p:ph idx="1"/>
          </p:nvPr>
        </p:nvSpPr>
        <p:spPr>
          <a:xfrm>
            <a:off x="457200" y="1371600"/>
            <a:ext cx="8229600" cy="4953000"/>
          </a:xfrm>
        </p:spPr>
        <p:txBody>
          <a:bodyPr>
            <a:normAutofit/>
          </a:bodyPr>
          <a:lstStyle/>
          <a:p>
            <a:r>
              <a:rPr lang="en-US" sz="2400" dirty="0" smtClean="0"/>
              <a:t> r</a:t>
            </a:r>
            <a:r>
              <a:rPr lang="en-US" sz="2400" baseline="-25000" dirty="0" smtClean="0"/>
              <a:t>1</a:t>
            </a:r>
            <a:r>
              <a:rPr lang="en-US" sz="2400" dirty="0" smtClean="0"/>
              <a:t> and r</a:t>
            </a:r>
            <a:r>
              <a:rPr lang="en-US" sz="2400" baseline="-25000" dirty="0" smtClean="0"/>
              <a:t>2</a:t>
            </a:r>
            <a:r>
              <a:rPr lang="en-US" sz="2400" dirty="0" smtClean="0"/>
              <a:t> are two independent correlation coefficient based on n</a:t>
            </a:r>
            <a:r>
              <a:rPr lang="en-US" sz="2400" baseline="-25000" dirty="0" smtClean="0"/>
              <a:t>1</a:t>
            </a:r>
            <a:r>
              <a:rPr lang="en-US" sz="2400" dirty="0" smtClean="0"/>
              <a:t> and n</a:t>
            </a:r>
            <a:r>
              <a:rPr lang="en-US" sz="2400" baseline="-25000" dirty="0" smtClean="0"/>
              <a:t>2</a:t>
            </a:r>
            <a:r>
              <a:rPr lang="en-US" sz="2400" dirty="0" smtClean="0"/>
              <a:t> sample size.</a:t>
            </a:r>
          </a:p>
          <a:p>
            <a:r>
              <a:rPr lang="en-US" sz="2400" dirty="0" smtClean="0"/>
              <a:t>First z transformation</a:t>
            </a:r>
            <a:r>
              <a:rPr lang="en-US" sz="2400" dirty="0" smtClean="0"/>
              <a:t>: (also known as Fisher’s  Z transformation).</a:t>
            </a:r>
            <a:endParaRPr lang="en-US" sz="2400" dirty="0" smtClean="0"/>
          </a:p>
          <a:p>
            <a:pPr marL="742950" lvl="2" indent="-342900">
              <a:buNone/>
            </a:pPr>
            <a:r>
              <a:rPr lang="en-US" dirty="0" smtClean="0"/>
              <a:t>Z</a:t>
            </a:r>
            <a:r>
              <a:rPr lang="en-US" baseline="-25000" dirty="0" smtClean="0"/>
              <a:t>1</a:t>
            </a:r>
            <a:r>
              <a:rPr lang="en-US" dirty="0" smtClean="0"/>
              <a:t> = ½ log 1+r</a:t>
            </a:r>
            <a:r>
              <a:rPr lang="en-US" baseline="-25000" dirty="0" smtClean="0"/>
              <a:t>1</a:t>
            </a:r>
            <a:r>
              <a:rPr lang="en-US" dirty="0" smtClean="0"/>
              <a:t> / 1-r</a:t>
            </a:r>
            <a:r>
              <a:rPr lang="en-US" baseline="-25000" dirty="0" smtClean="0"/>
              <a:t>2 </a:t>
            </a:r>
            <a:r>
              <a:rPr lang="en-US" dirty="0" smtClean="0"/>
              <a:t>  and Z</a:t>
            </a:r>
            <a:r>
              <a:rPr lang="en-US" baseline="-25000" dirty="0" smtClean="0"/>
              <a:t>2 </a:t>
            </a:r>
            <a:r>
              <a:rPr lang="en-US" dirty="0" smtClean="0"/>
              <a:t>= ½ log 1+r</a:t>
            </a:r>
            <a:r>
              <a:rPr lang="en-US" baseline="-25000" dirty="0" smtClean="0"/>
              <a:t>2</a:t>
            </a:r>
            <a:r>
              <a:rPr lang="en-US" dirty="0" smtClean="0"/>
              <a:t> / 1-r</a:t>
            </a:r>
            <a:r>
              <a:rPr lang="en-US" baseline="-25000" dirty="0" smtClean="0"/>
              <a:t>1</a:t>
            </a:r>
            <a:endParaRPr lang="en-US" dirty="0" smtClean="0"/>
          </a:p>
          <a:p>
            <a:r>
              <a:rPr lang="en-US" sz="2400" dirty="0" smtClean="0"/>
              <a:t>For small sample t test is used:</a:t>
            </a:r>
          </a:p>
          <a:p>
            <a:pPr>
              <a:buNone/>
            </a:pPr>
            <a:r>
              <a:rPr lang="en-US" sz="2400" dirty="0" smtClean="0"/>
              <a:t>      t = Z</a:t>
            </a:r>
            <a:r>
              <a:rPr lang="en-US" sz="2400" baseline="-25000" dirty="0" smtClean="0"/>
              <a:t>1 </a:t>
            </a:r>
            <a:r>
              <a:rPr lang="en-US" sz="2400" dirty="0" smtClean="0"/>
              <a:t>- Z</a:t>
            </a:r>
            <a:r>
              <a:rPr lang="en-US" sz="2400" baseline="-25000" dirty="0" smtClean="0"/>
              <a:t>2 </a:t>
            </a:r>
            <a:r>
              <a:rPr lang="en-US" sz="2400" dirty="0" smtClean="0"/>
              <a:t>/ [1/ n</a:t>
            </a:r>
            <a:r>
              <a:rPr lang="en-US" sz="2400" baseline="-25000" dirty="0" smtClean="0"/>
              <a:t>1</a:t>
            </a:r>
            <a:r>
              <a:rPr lang="en-US" sz="2400" dirty="0" smtClean="0"/>
              <a:t> -3 + 1/n</a:t>
            </a:r>
            <a:r>
              <a:rPr lang="en-US" sz="2400" baseline="-25000" dirty="0" smtClean="0"/>
              <a:t>2</a:t>
            </a:r>
            <a:r>
              <a:rPr lang="en-US" sz="2400" dirty="0" smtClean="0"/>
              <a:t>-3]</a:t>
            </a:r>
            <a:r>
              <a:rPr lang="en-US" sz="2400" baseline="30000" dirty="0" smtClean="0"/>
              <a:t>1/2</a:t>
            </a:r>
            <a:r>
              <a:rPr lang="en-US" sz="2400" dirty="0" smtClean="0"/>
              <a:t> at n</a:t>
            </a:r>
            <a:r>
              <a:rPr lang="en-US" sz="2400" baseline="-25000" dirty="0" smtClean="0"/>
              <a:t>1 </a:t>
            </a:r>
            <a:r>
              <a:rPr lang="en-US" sz="2400" dirty="0" smtClean="0"/>
              <a:t>+ n</a:t>
            </a:r>
            <a:r>
              <a:rPr lang="en-US" sz="2400" baseline="-25000" dirty="0" smtClean="0"/>
              <a:t>2</a:t>
            </a:r>
            <a:r>
              <a:rPr lang="en-US" sz="2400" dirty="0" smtClean="0"/>
              <a:t> – 6 df.</a:t>
            </a:r>
          </a:p>
          <a:p>
            <a:r>
              <a:rPr lang="en-US" sz="2400" dirty="0" smtClean="0"/>
              <a:t>For large sample test of significance:</a:t>
            </a:r>
          </a:p>
          <a:p>
            <a:pPr>
              <a:buNone/>
            </a:pPr>
            <a:r>
              <a:rPr lang="en-US" sz="2400" dirty="0" smtClean="0"/>
              <a:t>      Z =    Z</a:t>
            </a:r>
            <a:r>
              <a:rPr lang="en-US" sz="2400" baseline="-25000" dirty="0" smtClean="0"/>
              <a:t>1 </a:t>
            </a:r>
            <a:r>
              <a:rPr lang="en-US" sz="2400" dirty="0" smtClean="0"/>
              <a:t>- Z</a:t>
            </a:r>
            <a:r>
              <a:rPr lang="en-US" sz="2400" baseline="-25000" dirty="0" smtClean="0"/>
              <a:t>2 </a:t>
            </a:r>
            <a:r>
              <a:rPr lang="en-US" sz="2400" dirty="0" smtClean="0"/>
              <a:t>/ [1/ n</a:t>
            </a:r>
            <a:r>
              <a:rPr lang="en-US" sz="2400" baseline="-25000" dirty="0" smtClean="0"/>
              <a:t>1</a:t>
            </a:r>
            <a:r>
              <a:rPr lang="en-US" sz="2400" dirty="0" smtClean="0"/>
              <a:t> -3 + 1/n</a:t>
            </a:r>
            <a:r>
              <a:rPr lang="en-US" sz="2400" baseline="-25000" dirty="0" smtClean="0"/>
              <a:t>2</a:t>
            </a:r>
            <a:r>
              <a:rPr lang="en-US" sz="2400" dirty="0" smtClean="0"/>
              <a:t>-3]</a:t>
            </a:r>
            <a:r>
              <a:rPr lang="en-US" sz="2400" baseline="30000" dirty="0" smtClean="0"/>
              <a:t>1/2 </a:t>
            </a:r>
            <a:r>
              <a:rPr lang="en-US" sz="2400" dirty="0" smtClean="0"/>
              <a:t>  </a:t>
            </a:r>
          </a:p>
          <a:p>
            <a:pPr>
              <a:buNone/>
            </a:pPr>
            <a:r>
              <a:rPr lang="en-US" sz="2400" dirty="0" smtClean="0"/>
              <a:t>      </a:t>
            </a:r>
          </a:p>
          <a:p>
            <a:r>
              <a:rPr lang="en-US" sz="2400" dirty="0" smtClean="0"/>
              <a:t> Z value follow normal distribution. </a:t>
            </a:r>
          </a:p>
          <a:p>
            <a:endParaRPr lang="en-US" sz="2400" dirty="0" smtClean="0"/>
          </a:p>
          <a:p>
            <a:pPr lvl="1">
              <a:buNone/>
            </a:pPr>
            <a:endParaRPr lang="en-US" sz="2400" dirty="0" smtClean="0"/>
          </a:p>
          <a:p>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2562"/>
            <a:ext cx="8229600" cy="182562"/>
          </a:xfrm>
        </p:spPr>
        <p:txBody>
          <a:bodyPr>
            <a:normAutofit fontScale="90000"/>
          </a:bodyPr>
          <a:lstStyle/>
          <a:p>
            <a:endParaRPr lang="en-US" dirty="0"/>
          </a:p>
        </p:txBody>
      </p:sp>
      <p:sp>
        <p:nvSpPr>
          <p:cNvPr id="3" name="Content Placeholder 2"/>
          <p:cNvSpPr>
            <a:spLocks noGrp="1"/>
          </p:cNvSpPr>
          <p:nvPr>
            <p:ph idx="1"/>
          </p:nvPr>
        </p:nvSpPr>
        <p:spPr>
          <a:xfrm>
            <a:off x="457200" y="457200"/>
            <a:ext cx="8229600" cy="6096000"/>
          </a:xfrm>
        </p:spPr>
        <p:txBody>
          <a:bodyPr>
            <a:normAutofit fontScale="92500"/>
          </a:bodyPr>
          <a:lstStyle/>
          <a:p>
            <a:r>
              <a:rPr lang="en-US" sz="2400" b="1" dirty="0" smtClean="0"/>
              <a:t>Example</a:t>
            </a:r>
            <a:r>
              <a:rPr lang="en-US" sz="2400" dirty="0" smtClean="0"/>
              <a:t>:</a:t>
            </a:r>
          </a:p>
          <a:p>
            <a:pPr>
              <a:buNone/>
            </a:pPr>
            <a:r>
              <a:rPr lang="en-US" sz="2400" dirty="0" smtClean="0"/>
              <a:t>    Correlation coefficient between protein and calorie intakes calculated from two samples of 1200 and 1600 are 0.8912 and 0.8482 respectively. Do the two estimates differs significantly?</a:t>
            </a:r>
          </a:p>
          <a:p>
            <a:pPr>
              <a:buNone/>
            </a:pPr>
            <a:r>
              <a:rPr lang="en-US" sz="2400" dirty="0" smtClean="0"/>
              <a:t>    </a:t>
            </a:r>
          </a:p>
          <a:p>
            <a:pPr>
              <a:buNone/>
            </a:pPr>
            <a:r>
              <a:rPr lang="en-US" sz="2400" dirty="0" smtClean="0"/>
              <a:t> n</a:t>
            </a:r>
            <a:r>
              <a:rPr lang="en-US" sz="2400" baseline="-25000" dirty="0" smtClean="0"/>
              <a:t>1 = </a:t>
            </a:r>
            <a:r>
              <a:rPr lang="en-US" sz="2400" dirty="0" smtClean="0"/>
              <a:t>1200   n</a:t>
            </a:r>
            <a:r>
              <a:rPr lang="en-US" sz="2400" baseline="-25000" dirty="0" smtClean="0"/>
              <a:t>2</a:t>
            </a:r>
            <a:r>
              <a:rPr lang="en-US" sz="2400" dirty="0" smtClean="0"/>
              <a:t> = 1600   r </a:t>
            </a:r>
            <a:r>
              <a:rPr lang="en-US" sz="2400" baseline="-25000" dirty="0" smtClean="0"/>
              <a:t>1 </a:t>
            </a:r>
            <a:r>
              <a:rPr lang="en-US" sz="2400" dirty="0" smtClean="0"/>
              <a:t>= 0.8912 and r</a:t>
            </a:r>
            <a:r>
              <a:rPr lang="en-US" sz="2400" baseline="-25000" dirty="0" smtClean="0"/>
              <a:t>2 </a:t>
            </a:r>
            <a:r>
              <a:rPr lang="en-US" sz="2400" dirty="0" smtClean="0"/>
              <a:t>= 0.8482 </a:t>
            </a:r>
          </a:p>
          <a:p>
            <a:endParaRPr lang="en-US" sz="2400" dirty="0" smtClean="0"/>
          </a:p>
          <a:p>
            <a:r>
              <a:rPr lang="en-US" sz="2400" dirty="0" smtClean="0"/>
              <a:t>then   Z</a:t>
            </a:r>
            <a:r>
              <a:rPr lang="en-US" sz="2400" baseline="-25000" dirty="0" smtClean="0"/>
              <a:t>1</a:t>
            </a:r>
            <a:r>
              <a:rPr lang="en-US" sz="2400" dirty="0" smtClean="0"/>
              <a:t> = 1.4276</a:t>
            </a:r>
            <a:r>
              <a:rPr lang="en-US" sz="2400" baseline="-25000" dirty="0" smtClean="0"/>
              <a:t>  </a:t>
            </a:r>
            <a:r>
              <a:rPr lang="en-US" sz="2400" dirty="0" smtClean="0"/>
              <a:t>and  Z</a:t>
            </a:r>
            <a:r>
              <a:rPr lang="en-US" sz="2400" baseline="-25000" dirty="0" smtClean="0"/>
              <a:t>2</a:t>
            </a:r>
            <a:r>
              <a:rPr lang="en-US" sz="2400" dirty="0" smtClean="0"/>
              <a:t> = 1.2496 from fisher’s table </a:t>
            </a:r>
          </a:p>
          <a:p>
            <a:endParaRPr lang="en-US" sz="2400" dirty="0" smtClean="0"/>
          </a:p>
          <a:p>
            <a:r>
              <a:rPr lang="en-US" sz="2400" dirty="0" smtClean="0"/>
              <a:t>Z = Z</a:t>
            </a:r>
            <a:r>
              <a:rPr lang="en-US" sz="2400" baseline="-25000" dirty="0" smtClean="0"/>
              <a:t>1 </a:t>
            </a:r>
            <a:r>
              <a:rPr lang="en-US" sz="2400" dirty="0" smtClean="0"/>
              <a:t>- Z</a:t>
            </a:r>
            <a:r>
              <a:rPr lang="en-US" sz="2400" baseline="-25000" dirty="0" smtClean="0"/>
              <a:t>2 </a:t>
            </a:r>
            <a:r>
              <a:rPr lang="en-US" sz="2400" dirty="0" smtClean="0"/>
              <a:t>/ [1/ n</a:t>
            </a:r>
            <a:r>
              <a:rPr lang="en-US" sz="2400" baseline="-25000" dirty="0" smtClean="0"/>
              <a:t>1</a:t>
            </a:r>
            <a:r>
              <a:rPr lang="en-US" sz="2400" dirty="0" smtClean="0"/>
              <a:t> -3 + 1/n</a:t>
            </a:r>
            <a:r>
              <a:rPr lang="en-US" sz="2400" baseline="-25000" dirty="0" smtClean="0"/>
              <a:t>2</a:t>
            </a:r>
            <a:r>
              <a:rPr lang="en-US" sz="2400" dirty="0" smtClean="0"/>
              <a:t>-3]</a:t>
            </a:r>
            <a:r>
              <a:rPr lang="en-US" sz="2400" baseline="30000" dirty="0" smtClean="0"/>
              <a:t>1/2</a:t>
            </a:r>
            <a:r>
              <a:rPr lang="en-US" sz="2400" dirty="0" smtClean="0"/>
              <a:t>   = 4.659</a:t>
            </a:r>
          </a:p>
          <a:p>
            <a:pPr>
              <a:buNone/>
            </a:pPr>
            <a:endParaRPr lang="en-US" sz="2400" dirty="0" smtClean="0"/>
          </a:p>
          <a:p>
            <a:r>
              <a:rPr lang="en-US" sz="2400" dirty="0" smtClean="0"/>
              <a:t>Z calculated &gt; Z at 0.001 level. </a:t>
            </a:r>
          </a:p>
          <a:p>
            <a:endParaRPr lang="en-US" sz="2400" dirty="0" smtClean="0"/>
          </a:p>
          <a:p>
            <a:r>
              <a:rPr lang="en-US" sz="2400" dirty="0" smtClean="0"/>
              <a:t>The difference in correlation between two sample is highly significant.</a:t>
            </a:r>
          </a:p>
          <a:p>
            <a:pPr>
              <a:buNone/>
            </a:pPr>
            <a:endParaRPr lang="en-US" sz="2400" dirty="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pPr algn="l"/>
            <a:r>
              <a:rPr lang="en-US" sz="3600" dirty="0" smtClean="0">
                <a:solidFill>
                  <a:srgbClr val="C00000"/>
                </a:solidFill>
              </a:rPr>
              <a:t>Effect of Sample Size:</a:t>
            </a:r>
            <a:endParaRPr lang="en-US" sz="3600" dirty="0">
              <a:solidFill>
                <a:srgbClr val="C00000"/>
              </a:solidFill>
            </a:endParaRPr>
          </a:p>
        </p:txBody>
      </p:sp>
      <p:sp>
        <p:nvSpPr>
          <p:cNvPr id="3" name="Content Placeholder 2"/>
          <p:cNvSpPr>
            <a:spLocks noGrp="1"/>
          </p:cNvSpPr>
          <p:nvPr>
            <p:ph idx="1"/>
          </p:nvPr>
        </p:nvSpPr>
        <p:spPr>
          <a:xfrm>
            <a:off x="457200" y="1219200"/>
            <a:ext cx="8229600" cy="4906963"/>
          </a:xfrm>
        </p:spPr>
        <p:txBody>
          <a:bodyPr>
            <a:normAutofit/>
          </a:bodyPr>
          <a:lstStyle/>
          <a:p>
            <a:r>
              <a:rPr lang="en-US" sz="2400" dirty="0" smtClean="0"/>
              <a:t>If  sample size is 12 and 16.</a:t>
            </a:r>
          </a:p>
          <a:p>
            <a:r>
              <a:rPr lang="en-US" sz="2400" dirty="0" smtClean="0"/>
              <a:t>Data given: </a:t>
            </a:r>
          </a:p>
          <a:p>
            <a:pPr>
              <a:buNone/>
            </a:pPr>
            <a:r>
              <a:rPr lang="en-US" sz="2400" dirty="0" smtClean="0"/>
              <a:t>n</a:t>
            </a:r>
            <a:r>
              <a:rPr lang="en-US" sz="2400" baseline="-25000" dirty="0" smtClean="0"/>
              <a:t>1  </a:t>
            </a:r>
            <a:r>
              <a:rPr lang="en-US" sz="2400" dirty="0" smtClean="0"/>
              <a:t> = </a:t>
            </a:r>
            <a:r>
              <a:rPr lang="en-US" sz="2400" baseline="-25000" dirty="0" smtClean="0"/>
              <a:t> </a:t>
            </a:r>
            <a:r>
              <a:rPr lang="en-US" sz="2400" dirty="0" smtClean="0"/>
              <a:t>12   n</a:t>
            </a:r>
            <a:r>
              <a:rPr lang="en-US" sz="2400" baseline="-25000" dirty="0" smtClean="0"/>
              <a:t>2</a:t>
            </a:r>
            <a:r>
              <a:rPr lang="en-US" sz="2400" dirty="0" smtClean="0"/>
              <a:t> =  16  and r </a:t>
            </a:r>
            <a:r>
              <a:rPr lang="en-US" sz="2400" baseline="-25000" dirty="0" smtClean="0"/>
              <a:t>1 </a:t>
            </a:r>
            <a:r>
              <a:rPr lang="en-US" sz="2400" dirty="0" smtClean="0"/>
              <a:t>= 0.8912  , r</a:t>
            </a:r>
            <a:r>
              <a:rPr lang="en-US" sz="2400" baseline="-25000" dirty="0" smtClean="0"/>
              <a:t>2 </a:t>
            </a:r>
            <a:r>
              <a:rPr lang="en-US" sz="2400" dirty="0" smtClean="0"/>
              <a:t>= 0.8482 </a:t>
            </a:r>
          </a:p>
          <a:p>
            <a:r>
              <a:rPr lang="en-US" sz="2400" dirty="0" smtClean="0"/>
              <a:t>Z</a:t>
            </a:r>
            <a:r>
              <a:rPr lang="en-US" sz="2400" baseline="-25000" dirty="0" smtClean="0"/>
              <a:t>1</a:t>
            </a:r>
            <a:r>
              <a:rPr lang="en-US" sz="2400" dirty="0" smtClean="0"/>
              <a:t> = 1.4276</a:t>
            </a:r>
            <a:r>
              <a:rPr lang="en-US" sz="2400" baseline="-25000" dirty="0" smtClean="0"/>
              <a:t>  </a:t>
            </a:r>
            <a:r>
              <a:rPr lang="en-US" sz="2400" dirty="0" smtClean="0"/>
              <a:t>and  Z</a:t>
            </a:r>
            <a:r>
              <a:rPr lang="en-US" sz="2400" baseline="-25000" dirty="0" smtClean="0"/>
              <a:t>2</a:t>
            </a:r>
            <a:r>
              <a:rPr lang="en-US" sz="2400" dirty="0" smtClean="0"/>
              <a:t> = 1.2496 from fisher’s table </a:t>
            </a:r>
          </a:p>
          <a:p>
            <a:r>
              <a:rPr lang="en-US" sz="2400" dirty="0" smtClean="0"/>
              <a:t>t = Z</a:t>
            </a:r>
            <a:r>
              <a:rPr lang="en-US" sz="2400" baseline="-25000" dirty="0" smtClean="0"/>
              <a:t>1 </a:t>
            </a:r>
            <a:r>
              <a:rPr lang="en-US" sz="2400" dirty="0" smtClean="0"/>
              <a:t>- Z</a:t>
            </a:r>
            <a:r>
              <a:rPr lang="en-US" sz="2400" baseline="-25000" dirty="0" smtClean="0"/>
              <a:t>2 </a:t>
            </a:r>
            <a:r>
              <a:rPr lang="en-US" sz="2400" dirty="0" smtClean="0"/>
              <a:t>/ [1/ n</a:t>
            </a:r>
            <a:r>
              <a:rPr lang="en-US" sz="2400" baseline="-25000" dirty="0" smtClean="0"/>
              <a:t>1</a:t>
            </a:r>
            <a:r>
              <a:rPr lang="en-US" sz="2400" dirty="0" smtClean="0"/>
              <a:t> -3 + 1/n</a:t>
            </a:r>
            <a:r>
              <a:rPr lang="en-US" sz="2400" baseline="-25000" dirty="0" smtClean="0"/>
              <a:t>2</a:t>
            </a:r>
            <a:r>
              <a:rPr lang="en-US" sz="2400" dirty="0" smtClean="0"/>
              <a:t>-3]</a:t>
            </a:r>
            <a:r>
              <a:rPr lang="en-US" sz="2400" baseline="30000" dirty="0" smtClean="0"/>
              <a:t>1/2</a:t>
            </a:r>
            <a:endParaRPr lang="en-US" sz="2400" dirty="0" smtClean="0"/>
          </a:p>
          <a:p>
            <a:r>
              <a:rPr lang="en-US" sz="2400" dirty="0" smtClean="0"/>
              <a:t> t = 0.41. </a:t>
            </a:r>
          </a:p>
          <a:p>
            <a:r>
              <a:rPr lang="en-US" sz="2400" dirty="0" smtClean="0"/>
              <a:t>Df = n</a:t>
            </a:r>
            <a:r>
              <a:rPr lang="en-US" sz="2400" baseline="-25000" dirty="0" smtClean="0"/>
              <a:t>1 </a:t>
            </a:r>
            <a:r>
              <a:rPr lang="en-US" sz="2400" dirty="0" smtClean="0"/>
              <a:t> + n</a:t>
            </a:r>
            <a:r>
              <a:rPr lang="en-US" sz="2400" baseline="-25000" dirty="0" smtClean="0"/>
              <a:t>2</a:t>
            </a:r>
            <a:r>
              <a:rPr lang="en-US" sz="2400" dirty="0" smtClean="0"/>
              <a:t> – 6 = 22</a:t>
            </a:r>
          </a:p>
          <a:p>
            <a:r>
              <a:rPr lang="en-US" sz="2400" dirty="0" smtClean="0"/>
              <a:t> Calculated  t &lt;  t 0.05 </a:t>
            </a:r>
          </a:p>
          <a:p>
            <a:r>
              <a:rPr lang="en-US" sz="2400" dirty="0" smtClean="0"/>
              <a:t>So P  &gt; 0.05.</a:t>
            </a:r>
          </a:p>
          <a:p>
            <a:r>
              <a:rPr lang="en-US" sz="2400" dirty="0" smtClean="0"/>
              <a:t>No difference between correlation Coefficient.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57200" y="228600"/>
            <a:ext cx="8229600" cy="46038"/>
          </a:xfrm>
        </p:spPr>
        <p:txBody>
          <a:bodyPr>
            <a:noAutofit/>
          </a:bodyPr>
          <a:lstStyle/>
          <a:p>
            <a:pPr algn="l"/>
            <a:endParaRPr lang="en-US" sz="3200" b="1" dirty="0"/>
          </a:p>
        </p:txBody>
      </p:sp>
      <p:sp>
        <p:nvSpPr>
          <p:cNvPr id="3" name="Content Placeholder 2"/>
          <p:cNvSpPr>
            <a:spLocks noGrp="1"/>
          </p:cNvSpPr>
          <p:nvPr>
            <p:ph idx="1"/>
          </p:nvPr>
        </p:nvSpPr>
        <p:spPr>
          <a:xfrm>
            <a:off x="457200" y="381000"/>
            <a:ext cx="8229600" cy="6096000"/>
          </a:xfrm>
        </p:spPr>
        <p:txBody>
          <a:bodyPr>
            <a:normAutofit/>
          </a:bodyPr>
          <a:lstStyle/>
          <a:p>
            <a:r>
              <a:rPr lang="en-US" sz="2800" dirty="0">
                <a:solidFill>
                  <a:srgbClr val="C00000"/>
                </a:solidFill>
              </a:rPr>
              <a:t>Normal Distribution</a:t>
            </a:r>
            <a:r>
              <a:rPr lang="en-US" sz="2800" dirty="0" smtClean="0">
                <a:solidFill>
                  <a:srgbClr val="C00000"/>
                </a:solidFill>
              </a:rPr>
              <a:t>:</a:t>
            </a:r>
          </a:p>
          <a:p>
            <a:endParaRPr lang="en-US" sz="2800" dirty="0"/>
          </a:p>
          <a:p>
            <a:pPr>
              <a:buNone/>
            </a:pPr>
            <a:endParaRPr lang="en-US" sz="2800" dirty="0" smtClean="0"/>
          </a:p>
          <a:p>
            <a:pPr>
              <a:buNone/>
            </a:pPr>
            <a:endParaRPr lang="en-US" sz="2800" dirty="0"/>
          </a:p>
        </p:txBody>
      </p:sp>
      <p:pic>
        <p:nvPicPr>
          <p:cNvPr id="8" name="Picture 7"/>
          <p:cNvPicPr/>
          <p:nvPr/>
        </p:nvPicPr>
        <p:blipFill>
          <a:blip r:embed="rId2"/>
          <a:srcRect/>
          <a:stretch>
            <a:fillRect/>
          </a:stretch>
        </p:blipFill>
        <p:spPr bwMode="auto">
          <a:xfrm>
            <a:off x="1066800" y="1371600"/>
            <a:ext cx="6019800" cy="4419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85800"/>
          </a:xfrm>
        </p:spPr>
        <p:txBody>
          <a:bodyPr>
            <a:noAutofit/>
          </a:bodyPr>
          <a:lstStyle/>
          <a:p>
            <a:pPr algn="l"/>
            <a:r>
              <a:rPr lang="en-US" sz="2800" dirty="0" smtClean="0">
                <a:solidFill>
                  <a:srgbClr val="C00000"/>
                </a:solidFill>
              </a:rPr>
              <a:t/>
            </a:r>
            <a:br>
              <a:rPr lang="en-US" sz="2800" dirty="0" smtClean="0">
                <a:solidFill>
                  <a:srgbClr val="C00000"/>
                </a:solidFill>
              </a:rPr>
            </a:br>
            <a:r>
              <a:rPr lang="en-US" sz="2800" dirty="0" smtClean="0">
                <a:solidFill>
                  <a:srgbClr val="C00000"/>
                </a:solidFill>
              </a:rPr>
              <a:t>Conclusion:  Significance of test of Significance ?</a:t>
            </a:r>
            <a:br>
              <a:rPr lang="en-US" sz="2800" dirty="0" smtClean="0">
                <a:solidFill>
                  <a:srgbClr val="C00000"/>
                </a:solidFill>
              </a:rPr>
            </a:br>
            <a:endParaRPr lang="en-US" sz="2800" dirty="0">
              <a:solidFill>
                <a:srgbClr val="C00000"/>
              </a:solidFill>
            </a:endParaRPr>
          </a:p>
        </p:txBody>
      </p:sp>
      <p:sp>
        <p:nvSpPr>
          <p:cNvPr id="3" name="Content Placeholder 2"/>
          <p:cNvSpPr>
            <a:spLocks noGrp="1"/>
          </p:cNvSpPr>
          <p:nvPr>
            <p:ph idx="1"/>
          </p:nvPr>
        </p:nvSpPr>
        <p:spPr>
          <a:xfrm>
            <a:off x="457200" y="1219200"/>
            <a:ext cx="8229600" cy="5334000"/>
          </a:xfrm>
        </p:spPr>
        <p:txBody>
          <a:bodyPr>
            <a:noAutofit/>
          </a:bodyPr>
          <a:lstStyle/>
          <a:p>
            <a:pPr>
              <a:buFont typeface="Wingdings" pitchFamily="2" charset="2"/>
              <a:buChar char="§"/>
            </a:pPr>
            <a:r>
              <a:rPr lang="en-US" sz="2000" dirty="0" smtClean="0"/>
              <a:t>Strength of association? </a:t>
            </a:r>
          </a:p>
          <a:p>
            <a:pPr>
              <a:buFont typeface="Wingdings" pitchFamily="2" charset="2"/>
              <a:buChar char="§"/>
            </a:pPr>
            <a:r>
              <a:rPr lang="en-US" sz="2000" dirty="0" smtClean="0"/>
              <a:t>Result is meaningful in practical sense ? </a:t>
            </a:r>
          </a:p>
          <a:p>
            <a:pPr>
              <a:buFont typeface="Wingdings" pitchFamily="2" charset="2"/>
              <a:buChar char="§"/>
            </a:pPr>
            <a:r>
              <a:rPr lang="en-US" sz="2000" dirty="0" smtClean="0"/>
              <a:t>Result fails the test of significance  doesn’t mean there is no relationship between two variables.</a:t>
            </a:r>
          </a:p>
          <a:p>
            <a:pPr>
              <a:buFont typeface="Wingdings" pitchFamily="2" charset="2"/>
              <a:buChar char="§"/>
            </a:pPr>
            <a:r>
              <a:rPr lang="en-US" sz="2000" dirty="0" smtClean="0"/>
              <a:t>Significance only relates to probability of result being commonly or rarely  by chance.</a:t>
            </a:r>
          </a:p>
          <a:p>
            <a:pPr>
              <a:buFont typeface="Wingdings" pitchFamily="2" charset="2"/>
              <a:buChar char="§"/>
            </a:pPr>
            <a:r>
              <a:rPr lang="en-US" sz="2000" dirty="0" smtClean="0"/>
              <a:t>The results are statistically significant but no clinical or biochemical significance.</a:t>
            </a:r>
          </a:p>
          <a:p>
            <a:r>
              <a:rPr lang="en-US" sz="2000" dirty="0" smtClean="0"/>
              <a:t>Assumption for test of significance:</a:t>
            </a:r>
          </a:p>
          <a:p>
            <a:pPr lvl="1"/>
            <a:r>
              <a:rPr lang="en-US" sz="1800" dirty="0" smtClean="0"/>
              <a:t>Group to be equal in all respect other than the factor under study.</a:t>
            </a:r>
          </a:p>
          <a:p>
            <a:pPr lvl="1"/>
            <a:r>
              <a:rPr lang="en-US" sz="1800" dirty="0" smtClean="0"/>
              <a:t>Random selection of the patient for each group.</a:t>
            </a:r>
          </a:p>
          <a:p>
            <a:r>
              <a:rPr lang="en-US" sz="2000" dirty="0" smtClean="0"/>
              <a:t>Factors where significance test is not full proof:</a:t>
            </a:r>
          </a:p>
          <a:p>
            <a:pPr lvl="1"/>
            <a:r>
              <a:rPr lang="en-US" sz="1800" dirty="0" smtClean="0"/>
              <a:t>Small Sample size.</a:t>
            </a:r>
          </a:p>
          <a:p>
            <a:pPr lvl="1"/>
            <a:r>
              <a:rPr lang="en-US" sz="1800" dirty="0" smtClean="0"/>
              <a:t>Matching </a:t>
            </a:r>
            <a:br>
              <a:rPr lang="en-US" sz="1800" dirty="0" smtClean="0"/>
            </a:br>
            <a:endParaRPr lang="en-US" sz="1800"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pPr algn="l"/>
            <a:r>
              <a:rPr lang="en-US" sz="3600" b="1" dirty="0" smtClean="0">
                <a:solidFill>
                  <a:srgbClr val="C00000"/>
                </a:solidFill>
              </a:rPr>
              <a:t>Selecting Appropriate test:</a:t>
            </a:r>
            <a:endParaRPr lang="en-US" sz="3600" dirty="0">
              <a:solidFill>
                <a:srgbClr val="C00000"/>
              </a:solidFill>
            </a:endParaRPr>
          </a:p>
        </p:txBody>
      </p:sp>
      <p:sp>
        <p:nvSpPr>
          <p:cNvPr id="3" name="Content Placeholder 2"/>
          <p:cNvSpPr>
            <a:spLocks noGrp="1"/>
          </p:cNvSpPr>
          <p:nvPr>
            <p:ph idx="1"/>
          </p:nvPr>
        </p:nvSpPr>
        <p:spPr>
          <a:xfrm>
            <a:off x="457200" y="1219200"/>
            <a:ext cx="8229600" cy="5181600"/>
          </a:xfrm>
        </p:spPr>
        <p:txBody>
          <a:bodyPr>
            <a:normAutofit/>
          </a:bodyPr>
          <a:lstStyle/>
          <a:p>
            <a:pPr>
              <a:lnSpc>
                <a:spcPct val="150000"/>
              </a:lnSpc>
              <a:buFont typeface="Wingdings" pitchFamily="2" charset="2"/>
              <a:buChar char="§"/>
            </a:pPr>
            <a:r>
              <a:rPr lang="en-US" sz="2400" dirty="0" smtClean="0"/>
              <a:t>Goal of Analysis </a:t>
            </a:r>
          </a:p>
          <a:p>
            <a:pPr>
              <a:lnSpc>
                <a:spcPct val="150000"/>
              </a:lnSpc>
              <a:buFont typeface="Wingdings" pitchFamily="2" charset="2"/>
              <a:buChar char="§"/>
            </a:pPr>
            <a:r>
              <a:rPr lang="en-US" sz="2400" dirty="0" smtClean="0"/>
              <a:t>Type of Data </a:t>
            </a:r>
          </a:p>
          <a:p>
            <a:pPr>
              <a:lnSpc>
                <a:spcPct val="150000"/>
              </a:lnSpc>
              <a:buFont typeface="Wingdings" pitchFamily="2" charset="2"/>
              <a:buChar char="§"/>
            </a:pPr>
            <a:r>
              <a:rPr lang="en-US" sz="2400" dirty="0" smtClean="0"/>
              <a:t>Distribution of data</a:t>
            </a:r>
          </a:p>
          <a:p>
            <a:pPr>
              <a:lnSpc>
                <a:spcPct val="150000"/>
              </a:lnSpc>
              <a:buFont typeface="Wingdings" pitchFamily="2" charset="2"/>
              <a:buChar char="§"/>
            </a:pPr>
            <a:r>
              <a:rPr lang="en-US" sz="2400" dirty="0" smtClean="0"/>
              <a:t> No. of Groups </a:t>
            </a:r>
          </a:p>
          <a:p>
            <a:pPr>
              <a:lnSpc>
                <a:spcPct val="150000"/>
              </a:lnSpc>
              <a:buFont typeface="Wingdings" pitchFamily="2" charset="2"/>
              <a:buChar char="§"/>
            </a:pPr>
            <a:r>
              <a:rPr lang="en-US" sz="2400" dirty="0" smtClean="0"/>
              <a:t> Design of Study </a:t>
            </a:r>
          </a:p>
          <a:p>
            <a:pPr>
              <a:lnSpc>
                <a:spcPct val="150000"/>
              </a:lnSpc>
              <a:buNone/>
            </a:pP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33400"/>
          </a:xfrm>
        </p:spPr>
        <p:txBody>
          <a:bodyPr>
            <a:noAutofit/>
          </a:bodyPr>
          <a:lstStyle/>
          <a:p>
            <a:pPr algn="l"/>
            <a:r>
              <a:rPr lang="en-US" sz="3200" b="1" dirty="0" smtClean="0">
                <a:solidFill>
                  <a:srgbClr val="C00000"/>
                </a:solidFill>
              </a:rPr>
              <a:t>Selecting Appropriate test:</a:t>
            </a:r>
            <a:r>
              <a:rPr lang="en-US" sz="3200" dirty="0" smtClean="0">
                <a:solidFill>
                  <a:srgbClr val="C00000"/>
                </a:solidFill>
              </a:rPr>
              <a:t/>
            </a:r>
            <a:br>
              <a:rPr lang="en-US" sz="3200" dirty="0" smtClean="0">
                <a:solidFill>
                  <a:srgbClr val="C00000"/>
                </a:solidFill>
              </a:rPr>
            </a:br>
            <a:r>
              <a:rPr lang="en-US" sz="3200" dirty="0" smtClean="0">
                <a:solidFill>
                  <a:srgbClr val="C00000"/>
                </a:solidFill>
              </a:rPr>
              <a:t/>
            </a:r>
            <a:br>
              <a:rPr lang="en-US" sz="3200" dirty="0" smtClean="0">
                <a:solidFill>
                  <a:srgbClr val="C00000"/>
                </a:solidFill>
              </a:rPr>
            </a:br>
            <a:endParaRPr lang="en-US" sz="3200" dirty="0">
              <a:solidFill>
                <a:srgbClr val="C00000"/>
              </a:solidFill>
            </a:endParaRPr>
          </a:p>
        </p:txBody>
      </p:sp>
      <p:pic>
        <p:nvPicPr>
          <p:cNvPr id="4" name="Picture 4" descr="choose1"/>
          <p:cNvPicPr>
            <a:picLocks noGrp="1" noChangeAspect="1" noChangeArrowheads="1"/>
          </p:cNvPicPr>
          <p:nvPr>
            <p:ph idx="1"/>
          </p:nvPr>
        </p:nvPicPr>
        <p:blipFill>
          <a:blip r:embed="rId2"/>
          <a:srcRect l="1180" t="2718" r="1701" b="2173"/>
          <a:stretch>
            <a:fillRect/>
          </a:stretch>
        </p:blipFill>
        <p:spPr bwMode="auto">
          <a:xfrm>
            <a:off x="160417" y="1143000"/>
            <a:ext cx="8653306" cy="530359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pPr algn="l"/>
            <a:r>
              <a:rPr lang="en-US" sz="2800" dirty="0" smtClean="0">
                <a:solidFill>
                  <a:srgbClr val="C00000"/>
                </a:solidFill>
              </a:rPr>
              <a:t>Selecting Appropriate test ……</a:t>
            </a:r>
            <a:endParaRPr lang="en-US" sz="2800" dirty="0">
              <a:solidFill>
                <a:srgbClr val="C00000"/>
              </a:solidFill>
            </a:endParaRPr>
          </a:p>
        </p:txBody>
      </p:sp>
      <p:pic>
        <p:nvPicPr>
          <p:cNvPr id="4" name="Picture 4" descr="choose2"/>
          <p:cNvPicPr>
            <a:picLocks noGrp="1" noChangeAspect="1" noChangeArrowheads="1"/>
          </p:cNvPicPr>
          <p:nvPr>
            <p:ph idx="1"/>
          </p:nvPr>
        </p:nvPicPr>
        <p:blipFill>
          <a:blip r:embed="rId2"/>
          <a:srcRect l="1563" t="1631" r="2344" b="2936"/>
          <a:stretch>
            <a:fillRect/>
          </a:stretch>
        </p:blipFill>
        <p:spPr bwMode="auto">
          <a:xfrm>
            <a:off x="434663" y="1143000"/>
            <a:ext cx="8505946" cy="518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304800"/>
          </a:xfrm>
        </p:spPr>
        <p:txBody>
          <a:bodyPr>
            <a:normAutofit fontScale="90000"/>
          </a:bodyPr>
          <a:lstStyle/>
          <a:p>
            <a:pPr algn="l"/>
            <a:r>
              <a:rPr lang="en-US" sz="4000" b="1" dirty="0" smtClean="0">
                <a:solidFill>
                  <a:srgbClr val="C00000"/>
                </a:solidFill>
              </a:rPr>
              <a:t>References:</a:t>
            </a:r>
            <a:r>
              <a:rPr lang="en-US" sz="4000" dirty="0" smtClean="0">
                <a:solidFill>
                  <a:srgbClr val="C00000"/>
                </a:solidFill>
              </a:rPr>
              <a:t/>
            </a:r>
            <a:br>
              <a:rPr lang="en-US" sz="4000" dirty="0" smtClean="0">
                <a:solidFill>
                  <a:srgbClr val="C00000"/>
                </a:solidFill>
              </a:rPr>
            </a:br>
            <a:endParaRPr lang="en-US" dirty="0">
              <a:solidFill>
                <a:srgbClr val="C00000"/>
              </a:solidFill>
            </a:endParaRPr>
          </a:p>
        </p:txBody>
      </p:sp>
      <p:sp>
        <p:nvSpPr>
          <p:cNvPr id="3" name="Content Placeholder 2"/>
          <p:cNvSpPr>
            <a:spLocks noGrp="1"/>
          </p:cNvSpPr>
          <p:nvPr>
            <p:ph idx="1"/>
          </p:nvPr>
        </p:nvSpPr>
        <p:spPr>
          <a:xfrm>
            <a:off x="457200" y="990600"/>
            <a:ext cx="8229600" cy="5135563"/>
          </a:xfrm>
        </p:spPr>
        <p:txBody>
          <a:bodyPr>
            <a:noAutofit/>
          </a:bodyPr>
          <a:lstStyle/>
          <a:p>
            <a:pPr lvl="0"/>
            <a:r>
              <a:rPr lang="en-US" sz="2000" dirty="0" err="1" smtClean="0"/>
              <a:t>Rao</a:t>
            </a:r>
            <a:r>
              <a:rPr lang="en-US" sz="2000" dirty="0" smtClean="0"/>
              <a:t> VK. Biostatistics: A manual of statistical method for use in health nutrition and anthropometry. 2</a:t>
            </a:r>
            <a:r>
              <a:rPr lang="en-US" sz="2000" baseline="30000" dirty="0" smtClean="0"/>
              <a:t>nd</a:t>
            </a:r>
            <a:r>
              <a:rPr lang="en-US" sz="2000" dirty="0" smtClean="0"/>
              <a:t> ed. New Delhi: </a:t>
            </a:r>
            <a:r>
              <a:rPr lang="en-US" sz="2000" dirty="0" err="1" smtClean="0"/>
              <a:t>Jaypee</a:t>
            </a:r>
            <a:r>
              <a:rPr lang="en-US" sz="2000" dirty="0" smtClean="0"/>
              <a:t> Brothers; 2007.</a:t>
            </a:r>
          </a:p>
          <a:p>
            <a:pPr lvl="0"/>
            <a:r>
              <a:rPr lang="en-US" sz="2000" dirty="0" err="1" smtClean="0"/>
              <a:t>Armitage</a:t>
            </a:r>
            <a:r>
              <a:rPr lang="en-US" sz="2000" dirty="0" smtClean="0"/>
              <a:t> P, Berry G. Statistical Method in Medical Research. 3</a:t>
            </a:r>
            <a:r>
              <a:rPr lang="en-US" sz="2000" baseline="30000" dirty="0" smtClean="0"/>
              <a:t>rd</a:t>
            </a:r>
            <a:r>
              <a:rPr lang="en-US" sz="2000" dirty="0" smtClean="0"/>
              <a:t> ed. London: Oxford Blackwell scientific publication; 1994</a:t>
            </a:r>
          </a:p>
          <a:p>
            <a:pPr lvl="0"/>
            <a:r>
              <a:rPr lang="en-US" sz="2000" dirty="0" err="1" smtClean="0"/>
              <a:t>Swinskow</a:t>
            </a:r>
            <a:r>
              <a:rPr lang="en-US" sz="2000" dirty="0" smtClean="0"/>
              <a:t> TV, Campbell MJ. Statistics at Square One. 10</a:t>
            </a:r>
            <a:r>
              <a:rPr lang="en-US" sz="2000" baseline="30000" dirty="0" smtClean="0"/>
              <a:t>th</a:t>
            </a:r>
            <a:r>
              <a:rPr lang="en-US" sz="2000" dirty="0" smtClean="0"/>
              <a:t> ed. London: BMJ Books; 2002.</a:t>
            </a:r>
          </a:p>
          <a:p>
            <a:pPr lvl="0"/>
            <a:r>
              <a:rPr lang="en-US" sz="2000" dirty="0" smtClean="0"/>
              <a:t>Bland M. An Introduction to Medical Statistics. 3</a:t>
            </a:r>
            <a:r>
              <a:rPr lang="en-US" sz="2000" baseline="30000" dirty="0" smtClean="0"/>
              <a:t>rd</a:t>
            </a:r>
            <a:r>
              <a:rPr lang="en-US" sz="2000" dirty="0" smtClean="0"/>
              <a:t> ed. New York: Oxford University Press; 200.</a:t>
            </a:r>
          </a:p>
          <a:p>
            <a:pPr lvl="0"/>
            <a:r>
              <a:rPr lang="en-US" sz="2000" dirty="0" err="1" smtClean="0"/>
              <a:t>Moye</a:t>
            </a:r>
            <a:r>
              <a:rPr lang="en-US" sz="2000" dirty="0" smtClean="0"/>
              <a:t> LA. Statistical Reasoning in Medicine: The Intuitive P Value Primer. 1</a:t>
            </a:r>
            <a:r>
              <a:rPr lang="en-US" sz="2000" baseline="30000" dirty="0" smtClean="0"/>
              <a:t>st</a:t>
            </a:r>
            <a:r>
              <a:rPr lang="en-US" sz="2000" dirty="0" smtClean="0"/>
              <a:t> ed. New York: Springer- </a:t>
            </a:r>
            <a:r>
              <a:rPr lang="en-US" sz="2000" dirty="0" err="1" smtClean="0"/>
              <a:t>Verlag</a:t>
            </a:r>
            <a:r>
              <a:rPr lang="en-US" sz="2000" dirty="0" smtClean="0"/>
              <a:t>. 2000.</a:t>
            </a:r>
          </a:p>
          <a:p>
            <a:r>
              <a:rPr lang="en-US" sz="2000" dirty="0" err="1" smtClean="0"/>
              <a:t>Mahajan</a:t>
            </a:r>
            <a:r>
              <a:rPr lang="en-US" sz="2000" dirty="0" smtClean="0"/>
              <a:t> BK. Methods in Biostatistics. 7</a:t>
            </a:r>
            <a:r>
              <a:rPr lang="en-US" sz="2000" baseline="30000" dirty="0" smtClean="0"/>
              <a:t>th</a:t>
            </a:r>
            <a:r>
              <a:rPr lang="en-US" sz="2000" dirty="0" smtClean="0"/>
              <a:t> ed. New Delhi: </a:t>
            </a:r>
            <a:r>
              <a:rPr lang="en-US" sz="2000" dirty="0" err="1" smtClean="0"/>
              <a:t>Jaypee</a:t>
            </a:r>
            <a:r>
              <a:rPr lang="en-US" sz="2000" dirty="0" smtClean="0"/>
              <a:t> Brothers; 2010.</a:t>
            </a:r>
            <a:r>
              <a:rPr lang="en-US" sz="2000" b="1" dirty="0" smtClean="0"/>
              <a:t> </a:t>
            </a:r>
            <a:endParaRPr lang="en-US" sz="2000" dirty="0" smtClean="0"/>
          </a:p>
          <a:p>
            <a:pPr>
              <a:buNone/>
            </a:pPr>
            <a:r>
              <a:rPr lang="en-US" sz="2000" dirty="0" smtClean="0"/>
              <a:t> </a:t>
            </a:r>
          </a:p>
          <a:p>
            <a:endParaRPr lang="en-US"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4000" b="1" dirty="0">
                <a:solidFill>
                  <a:srgbClr val="C00000"/>
                </a:solidFill>
              </a:rPr>
              <a:t>Sampling</a:t>
            </a:r>
            <a:r>
              <a:rPr lang="en-US" b="1" dirty="0"/>
              <a:t> </a:t>
            </a:r>
            <a:r>
              <a:rPr lang="en-US" sz="4000" b="1" dirty="0">
                <a:solidFill>
                  <a:srgbClr val="C00000"/>
                </a:solidFill>
              </a:rPr>
              <a:t>Distribution</a:t>
            </a:r>
            <a:r>
              <a:rPr lang="en-US" b="1" dirty="0"/>
              <a:t>:</a:t>
            </a:r>
            <a:r>
              <a:rPr lang="en-US" dirty="0"/>
              <a:t/>
            </a:r>
            <a:br>
              <a:rPr lang="en-US" dirty="0"/>
            </a:br>
            <a:endParaRPr lang="en-US" dirty="0"/>
          </a:p>
        </p:txBody>
      </p:sp>
      <p:sp>
        <p:nvSpPr>
          <p:cNvPr id="3" name="Content Placeholder 2"/>
          <p:cNvSpPr>
            <a:spLocks noGrp="1"/>
          </p:cNvSpPr>
          <p:nvPr>
            <p:ph idx="1"/>
          </p:nvPr>
        </p:nvSpPr>
        <p:spPr>
          <a:xfrm>
            <a:off x="457200" y="1066800"/>
            <a:ext cx="8229600" cy="5334000"/>
          </a:xfrm>
        </p:spPr>
        <p:txBody>
          <a:bodyPr/>
          <a:lstStyle/>
          <a:p>
            <a:r>
              <a:rPr lang="en-US" sz="2400" dirty="0"/>
              <a:t>The distribution of the value of statistics which would arise from all possible samples are called sampling distribution.</a:t>
            </a:r>
          </a:p>
          <a:p>
            <a:endParaRPr lang="en-US" dirty="0"/>
          </a:p>
        </p:txBody>
      </p:sp>
      <p:pic>
        <p:nvPicPr>
          <p:cNvPr id="4" name="Picture 3"/>
          <p:cNvPicPr/>
          <p:nvPr/>
        </p:nvPicPr>
        <p:blipFill>
          <a:blip r:embed="rId2"/>
          <a:srcRect/>
          <a:stretch>
            <a:fillRect/>
          </a:stretch>
        </p:blipFill>
        <p:spPr bwMode="auto">
          <a:xfrm>
            <a:off x="1600200" y="2438400"/>
            <a:ext cx="6248400" cy="39465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381000"/>
          </a:xfrm>
        </p:spPr>
        <p:txBody>
          <a:bodyPr>
            <a:noAutofit/>
          </a:bodyPr>
          <a:lstStyle/>
          <a:p>
            <a:pPr algn="l"/>
            <a:r>
              <a:rPr lang="en-US" sz="3600" b="1" dirty="0">
                <a:solidFill>
                  <a:srgbClr val="C00000"/>
                </a:solidFill>
              </a:rPr>
              <a:t>Standard</a:t>
            </a:r>
            <a:r>
              <a:rPr lang="en-US" sz="3600" b="1" dirty="0"/>
              <a:t> </a:t>
            </a:r>
            <a:r>
              <a:rPr lang="en-US" sz="3600" b="1" dirty="0">
                <a:solidFill>
                  <a:srgbClr val="C00000"/>
                </a:solidFill>
              </a:rPr>
              <a:t>Error</a:t>
            </a:r>
            <a:r>
              <a:rPr lang="en-US" sz="3600" b="1" dirty="0"/>
              <a:t> </a:t>
            </a:r>
            <a:r>
              <a:rPr lang="en-US" sz="3600" b="1" dirty="0">
                <a:solidFill>
                  <a:srgbClr val="C00000"/>
                </a:solidFill>
              </a:rPr>
              <a:t>(SE):</a:t>
            </a:r>
            <a:r>
              <a:rPr lang="en-US" sz="3600" dirty="0"/>
              <a:t/>
            </a:r>
            <a:br>
              <a:rPr lang="en-US" sz="3600" dirty="0"/>
            </a:br>
            <a:endParaRPr lang="en-US" sz="3600" dirty="0"/>
          </a:p>
        </p:txBody>
      </p:sp>
      <p:sp>
        <p:nvSpPr>
          <p:cNvPr id="3" name="Content Placeholder 2"/>
          <p:cNvSpPr>
            <a:spLocks noGrp="1"/>
          </p:cNvSpPr>
          <p:nvPr>
            <p:ph idx="1"/>
          </p:nvPr>
        </p:nvSpPr>
        <p:spPr>
          <a:xfrm>
            <a:off x="457200" y="990600"/>
            <a:ext cx="8229600" cy="5486400"/>
          </a:xfrm>
        </p:spPr>
        <p:txBody>
          <a:bodyPr>
            <a:normAutofit/>
          </a:bodyPr>
          <a:lstStyle/>
          <a:p>
            <a:pPr algn="just">
              <a:lnSpc>
                <a:spcPct val="150000"/>
              </a:lnSpc>
            </a:pPr>
            <a:r>
              <a:rPr lang="en-US" sz="2400" dirty="0"/>
              <a:t>The standard deviation of </a:t>
            </a:r>
            <a:r>
              <a:rPr lang="en-US" sz="2400" dirty="0" smtClean="0"/>
              <a:t>sampling distribution </a:t>
            </a:r>
            <a:r>
              <a:rPr lang="en-US" sz="2400" dirty="0"/>
              <a:t>is called as the Standard Error. It provides the estimate that how far from the true value the estimated value is likely to be</a:t>
            </a:r>
            <a:r>
              <a:rPr lang="en-US" sz="2400" dirty="0" smtClean="0"/>
              <a:t>.</a:t>
            </a:r>
          </a:p>
          <a:p>
            <a:pPr algn="just">
              <a:lnSpc>
                <a:spcPct val="150000"/>
              </a:lnSpc>
            </a:pPr>
            <a:endParaRPr lang="en-US" sz="2400" dirty="0" smtClean="0"/>
          </a:p>
          <a:p>
            <a:pPr algn="just">
              <a:lnSpc>
                <a:spcPct val="150000"/>
              </a:lnSpc>
            </a:pPr>
            <a:endParaRPr lang="en-US" sz="2400" dirty="0" smtClean="0"/>
          </a:p>
          <a:p>
            <a:pPr algn="just">
              <a:lnSpc>
                <a:spcPct val="150000"/>
              </a:lnSpc>
              <a:buNone/>
            </a:pPr>
            <a:endParaRPr lang="en-US" sz="2400" dirty="0"/>
          </a:p>
          <a:p>
            <a:pPr algn="just">
              <a:lnSpc>
                <a:spcPct val="150000"/>
              </a:lnSpc>
            </a:pPr>
            <a:endParaRPr lang="en-US" sz="2400" dirty="0"/>
          </a:p>
        </p:txBody>
      </p:sp>
      <p:pic>
        <p:nvPicPr>
          <p:cNvPr id="5" name="Picture 4" descr="\sigma_{\bar x} = \frac{\sigma}{\sqrt{n}}"/>
          <p:cNvPicPr/>
          <p:nvPr/>
        </p:nvPicPr>
        <p:blipFill>
          <a:blip r:embed="rId2"/>
          <a:srcRect/>
          <a:stretch>
            <a:fillRect/>
          </a:stretch>
        </p:blipFill>
        <p:spPr bwMode="auto">
          <a:xfrm>
            <a:off x="2209800" y="3505200"/>
            <a:ext cx="3124200" cy="114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45719"/>
          </a:xfrm>
        </p:spPr>
        <p:txBody>
          <a:bodyPr>
            <a:noAutofit/>
          </a:bodyPr>
          <a:lstStyle/>
          <a:p>
            <a:pPr algn="l"/>
            <a:r>
              <a:rPr lang="en-US" sz="3600" b="1" dirty="0" smtClean="0">
                <a:solidFill>
                  <a:srgbClr val="C00000"/>
                </a:solidFill>
              </a:rPr>
              <a:t>Confidence Limits:</a:t>
            </a:r>
            <a:r>
              <a:rPr lang="en-US" sz="3600" dirty="0" smtClean="0">
                <a:solidFill>
                  <a:srgbClr val="C00000"/>
                </a:solidFill>
              </a:rPr>
              <a:t/>
            </a:r>
            <a:br>
              <a:rPr lang="en-US" sz="3600" dirty="0" smtClean="0">
                <a:solidFill>
                  <a:srgbClr val="C00000"/>
                </a:solidFill>
              </a:rPr>
            </a:br>
            <a:endParaRPr lang="en-US" sz="3600" dirty="0">
              <a:solidFill>
                <a:srgbClr val="C00000"/>
              </a:solidFill>
            </a:endParaRPr>
          </a:p>
        </p:txBody>
      </p:sp>
      <p:sp>
        <p:nvSpPr>
          <p:cNvPr id="3" name="Content Placeholder 2"/>
          <p:cNvSpPr>
            <a:spLocks noGrp="1"/>
          </p:cNvSpPr>
          <p:nvPr>
            <p:ph idx="1"/>
          </p:nvPr>
        </p:nvSpPr>
        <p:spPr>
          <a:xfrm>
            <a:off x="457200" y="838200"/>
            <a:ext cx="8229600" cy="5287963"/>
          </a:xfrm>
        </p:spPr>
        <p:txBody>
          <a:bodyPr>
            <a:noAutofit/>
          </a:bodyPr>
          <a:lstStyle/>
          <a:p>
            <a:pPr lvl="1">
              <a:buNone/>
            </a:pPr>
            <a:r>
              <a:rPr lang="en-US" sz="2400" dirty="0" smtClean="0"/>
              <a:t>Confidence Limit is range within which all the Possible sample mean will lie.</a:t>
            </a:r>
          </a:p>
          <a:p>
            <a:pPr lvl="1">
              <a:buFont typeface="Wingdings" pitchFamily="2" charset="2"/>
              <a:buChar char="§"/>
            </a:pPr>
            <a:r>
              <a:rPr lang="en-US" sz="2400" dirty="0" smtClean="0"/>
              <a:t>A population mean  ± 1 Std. Error limit correspond to 68.27 percent of sample mean value.</a:t>
            </a:r>
            <a:endParaRPr lang="en-US" sz="2000" dirty="0" smtClean="0"/>
          </a:p>
          <a:p>
            <a:pPr lvl="1">
              <a:buFont typeface="Wingdings" pitchFamily="2" charset="2"/>
              <a:buChar char="§"/>
            </a:pPr>
            <a:r>
              <a:rPr lang="en-US" sz="2400" dirty="0" smtClean="0"/>
              <a:t>A population mean </a:t>
            </a:r>
            <a:r>
              <a:rPr lang="en-US" sz="2400" baseline="30000" dirty="0" smtClean="0"/>
              <a:t> </a:t>
            </a:r>
            <a:r>
              <a:rPr lang="en-US" sz="2400" dirty="0" smtClean="0"/>
              <a:t>±</a:t>
            </a:r>
            <a:r>
              <a:rPr lang="en-US" sz="2400" baseline="-25000" dirty="0" smtClean="0"/>
              <a:t> </a:t>
            </a:r>
            <a:r>
              <a:rPr lang="en-US" sz="2400" dirty="0" smtClean="0"/>
              <a:t>1.96 Std. Error correspond to 95.0% of the sample mean values.</a:t>
            </a:r>
            <a:endParaRPr lang="en-US" sz="2000" dirty="0" smtClean="0"/>
          </a:p>
          <a:p>
            <a:pPr lvl="1">
              <a:buFont typeface="Wingdings" pitchFamily="2" charset="2"/>
              <a:buChar char="§"/>
            </a:pPr>
            <a:r>
              <a:rPr lang="en-US" sz="2400" dirty="0" smtClean="0"/>
              <a:t>Population mean ± 2.58 stand. Error corresponds to 99 % sample mean values.</a:t>
            </a:r>
            <a:endParaRPr lang="en-US" sz="2000" dirty="0" smtClean="0"/>
          </a:p>
          <a:p>
            <a:pPr lvl="1">
              <a:buFont typeface="Wingdings" pitchFamily="2" charset="2"/>
              <a:buChar char="§"/>
            </a:pPr>
            <a:r>
              <a:rPr lang="en-US" sz="2400" dirty="0" smtClean="0"/>
              <a:t>Population mean ± 3.29 correspond to 99.9% of the sample mean value</a:t>
            </a:r>
            <a:r>
              <a:rPr lang="en-US" dirty="0" smtClean="0"/>
              <a:t>.</a:t>
            </a:r>
            <a:endParaRPr lang="en-US" sz="2400" dirty="0" smtClean="0"/>
          </a:p>
          <a:p>
            <a:endParaRPr lang="en-US" sz="2400" dirty="0" smtClean="0"/>
          </a:p>
          <a:p>
            <a:r>
              <a:rPr lang="en-US" sz="2400" dirty="0" smtClean="0"/>
              <a:t>Interval is confidence interval.</a:t>
            </a:r>
          </a:p>
          <a:p>
            <a:endParaRPr lang="en-U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334962"/>
          </a:xfrm>
        </p:spPr>
        <p:txBody>
          <a:bodyPr>
            <a:normAutofit fontScale="90000"/>
          </a:bodyPr>
          <a:lstStyle/>
          <a:p>
            <a:endParaRPr lang="en-US" dirty="0"/>
          </a:p>
        </p:txBody>
      </p:sp>
      <p:sp>
        <p:nvSpPr>
          <p:cNvPr id="3" name="Content Placeholder 2"/>
          <p:cNvSpPr>
            <a:spLocks noGrp="1"/>
          </p:cNvSpPr>
          <p:nvPr>
            <p:ph idx="1"/>
          </p:nvPr>
        </p:nvSpPr>
        <p:spPr>
          <a:xfrm>
            <a:off x="457200" y="457200"/>
            <a:ext cx="8229600" cy="6019800"/>
          </a:xfrm>
        </p:spPr>
        <p:txBody>
          <a:bodyPr>
            <a:noAutofit/>
          </a:bodyPr>
          <a:lstStyle/>
          <a:p>
            <a:pPr algn="just"/>
            <a:r>
              <a:rPr lang="en-US" sz="2400" b="1" dirty="0" smtClean="0"/>
              <a:t>Hypothesis: </a:t>
            </a:r>
            <a:endParaRPr lang="en-US" sz="2400" dirty="0" smtClean="0"/>
          </a:p>
          <a:p>
            <a:pPr algn="just">
              <a:buNone/>
            </a:pPr>
            <a:r>
              <a:rPr lang="en-US" sz="2400" dirty="0" smtClean="0"/>
              <a:t>    A statistical Hypothesis is a statement about the parameter (forms of population).</a:t>
            </a:r>
          </a:p>
          <a:p>
            <a:pPr algn="just">
              <a:buNone/>
            </a:pPr>
            <a:r>
              <a:rPr lang="en-US" sz="2400" dirty="0" smtClean="0"/>
              <a:t>              i.e. x</a:t>
            </a:r>
            <a:r>
              <a:rPr lang="en-US" sz="2400" baseline="-25000" dirty="0" smtClean="0"/>
              <a:t>1  </a:t>
            </a:r>
            <a:r>
              <a:rPr lang="en-US" sz="2400" dirty="0" smtClean="0"/>
              <a:t>=  x</a:t>
            </a:r>
            <a:r>
              <a:rPr lang="en-US" sz="2400" baseline="-25000" dirty="0" smtClean="0"/>
              <a:t>2  </a:t>
            </a:r>
            <a:r>
              <a:rPr lang="en-US" sz="2400" dirty="0" smtClean="0"/>
              <a:t> or  x  = µ  or  p</a:t>
            </a:r>
            <a:r>
              <a:rPr lang="en-US" sz="2400" baseline="-25000" dirty="0" smtClean="0"/>
              <a:t>1 </a:t>
            </a:r>
            <a:r>
              <a:rPr lang="en-US" sz="2400" dirty="0" smtClean="0"/>
              <a:t>= p</a:t>
            </a:r>
            <a:r>
              <a:rPr lang="en-US" sz="2400" baseline="-25000" dirty="0" smtClean="0"/>
              <a:t>2</a:t>
            </a:r>
            <a:r>
              <a:rPr lang="en-US" sz="2400" dirty="0" smtClean="0"/>
              <a:t> or p = P                  </a:t>
            </a:r>
          </a:p>
          <a:p>
            <a:pPr algn="just"/>
            <a:r>
              <a:rPr lang="en-US" sz="2400" b="1" dirty="0" smtClean="0"/>
              <a:t>Null Hypothesis (H</a:t>
            </a:r>
            <a:r>
              <a:rPr lang="en-US" sz="2400" b="1" baseline="-25000" dirty="0" smtClean="0"/>
              <a:t>0</a:t>
            </a:r>
            <a:r>
              <a:rPr lang="en-US" sz="2400" b="1" dirty="0" smtClean="0"/>
              <a:t>):</a:t>
            </a:r>
            <a:endParaRPr lang="en-US" sz="2400" dirty="0" smtClean="0"/>
          </a:p>
          <a:p>
            <a:pPr algn="just">
              <a:buNone/>
            </a:pPr>
            <a:r>
              <a:rPr lang="en-US" sz="2400" dirty="0" smtClean="0"/>
              <a:t>  It is hypothesis of no difference between two outcome variables.</a:t>
            </a:r>
          </a:p>
          <a:p>
            <a:pPr algn="just"/>
            <a:r>
              <a:rPr lang="en-US" sz="2400" b="1" dirty="0" smtClean="0"/>
              <a:t>Alternative Hypothesis (H</a:t>
            </a:r>
            <a:r>
              <a:rPr lang="en-US" sz="2400" b="1" baseline="-25000" dirty="0" smtClean="0"/>
              <a:t>1</a:t>
            </a:r>
            <a:r>
              <a:rPr lang="en-US" sz="2400" b="1" dirty="0" smtClean="0"/>
              <a:t>):</a:t>
            </a:r>
            <a:endParaRPr lang="en-US" sz="2400" dirty="0" smtClean="0"/>
          </a:p>
          <a:p>
            <a:pPr algn="just">
              <a:buNone/>
            </a:pPr>
            <a:r>
              <a:rPr lang="en-US" sz="2400" dirty="0" smtClean="0"/>
              <a:t>  There is difference between the two variables under study.</a:t>
            </a:r>
          </a:p>
          <a:p>
            <a:pPr algn="just"/>
            <a:r>
              <a:rPr lang="en-US" sz="2400" kern="0" dirty="0" smtClean="0"/>
              <a:t>Hypotheses are </a:t>
            </a:r>
            <a:r>
              <a:rPr lang="en-US" sz="2400" i="1" kern="0" dirty="0" smtClean="0"/>
              <a:t>always</a:t>
            </a:r>
            <a:r>
              <a:rPr lang="en-US" sz="2400" kern="0" dirty="0" smtClean="0"/>
              <a:t> about parameters of populations, never about </a:t>
            </a:r>
            <a:r>
              <a:rPr lang="en-US" kern="0" dirty="0" smtClean="0"/>
              <a:t>statistic</a:t>
            </a:r>
            <a:r>
              <a:rPr lang="en-US" sz="2400" kern="0" dirty="0" smtClean="0"/>
              <a:t> from samples.</a:t>
            </a:r>
            <a:endParaRPr lang="en-US" sz="2400" dirty="0" smtClean="0"/>
          </a:p>
          <a:p>
            <a:pPr algn="just"/>
            <a:r>
              <a:rPr lang="en-US" sz="2400" b="1" dirty="0" smtClean="0"/>
              <a:t>Test of Significance:</a:t>
            </a:r>
          </a:p>
          <a:p>
            <a:pPr algn="just">
              <a:buNone/>
            </a:pPr>
            <a:r>
              <a:rPr lang="en-US" sz="2400" dirty="0" smtClean="0"/>
              <a:t>     Testing the null hypothesis.</a:t>
            </a:r>
          </a:p>
          <a:p>
            <a:pPr algn="just"/>
            <a:endParaRPr lang="en-US" sz="2400" dirty="0" smtClean="0"/>
          </a:p>
          <a:p>
            <a:pPr algn="just"/>
            <a:endParaRPr lang="en-US" sz="2400" dirty="0" smtClean="0"/>
          </a:p>
          <a:p>
            <a:pPr algn="just"/>
            <a:endParaRPr 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63142</Template>
  <TotalTime>983</TotalTime>
  <Words>3838</Words>
  <Application>Microsoft Office PowerPoint</Application>
  <PresentationFormat>On-screen Show (4:3)</PresentationFormat>
  <Paragraphs>696</Paragraphs>
  <Slides>54</Slides>
  <Notes>1</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Office Theme</vt:lpstr>
      <vt:lpstr>         Test of Significance </vt:lpstr>
      <vt:lpstr>Outline</vt:lpstr>
      <vt:lpstr>Introduction: </vt:lpstr>
      <vt:lpstr>Important Terminologies: </vt:lpstr>
      <vt:lpstr>Slide 5</vt:lpstr>
      <vt:lpstr>Sampling Distribution: </vt:lpstr>
      <vt:lpstr>Standard Error (SE): </vt:lpstr>
      <vt:lpstr>Confidence Limits: </vt:lpstr>
      <vt:lpstr>Slide 9</vt:lpstr>
      <vt:lpstr>Type 1 and Type 2 Error:</vt:lpstr>
      <vt:lpstr>Parametric  Vs. Non – Parametric test;</vt:lpstr>
      <vt:lpstr>P – Value: </vt:lpstr>
      <vt:lpstr>One Sided ( One  tailed) Vs. Two Sided (two tailed) : </vt:lpstr>
      <vt:lpstr>  STEPS : </vt:lpstr>
      <vt:lpstr>Common concerns:</vt:lpstr>
      <vt:lpstr>Why test of significance?</vt:lpstr>
      <vt:lpstr>Standard Normal Deviate (Z) test </vt:lpstr>
      <vt:lpstr>The steps: </vt:lpstr>
      <vt:lpstr>Comparison of Means of Two Samples: </vt:lpstr>
      <vt:lpstr>Interpreting Z value:</vt:lpstr>
      <vt:lpstr>  Comparing  Sample Mean with Population Mean: </vt:lpstr>
      <vt:lpstr>Difference between two sample Proportions: </vt:lpstr>
      <vt:lpstr>  Comparison of Sample Proportion with Population Proportion:  </vt:lpstr>
      <vt:lpstr>Variance Ratio test  (F – test). </vt:lpstr>
      <vt:lpstr>t – test: </vt:lpstr>
      <vt:lpstr> Prerequisite:  </vt:lpstr>
      <vt:lpstr> Assumptions: </vt:lpstr>
      <vt:lpstr>Unpaired  t test: </vt:lpstr>
      <vt:lpstr>Steps: </vt:lpstr>
      <vt:lpstr>Difference between sample mean and population mean: </vt:lpstr>
      <vt:lpstr>For difference between two small sample Proportion: </vt:lpstr>
      <vt:lpstr>Paired t test: </vt:lpstr>
      <vt:lpstr>Example:  The fat fold at triceps was recorded on 12 children before and at the end of commencement of feeding programme. Is there any significant change in the fat fold at triceps at the end of the programme?</vt:lpstr>
      <vt:lpstr>Slide 34</vt:lpstr>
      <vt:lpstr>Chi Square (Ϫ2) test: </vt:lpstr>
      <vt:lpstr>  Ϫ2   Assumptions:</vt:lpstr>
      <vt:lpstr>Contingency table:</vt:lpstr>
      <vt:lpstr>Slide 38</vt:lpstr>
      <vt:lpstr>Slide 39</vt:lpstr>
      <vt:lpstr>Yates's continuity correction: </vt:lpstr>
      <vt:lpstr>  Exact Probability test or Fisher’s Exact test:  </vt:lpstr>
      <vt:lpstr>   Fisher’s Exact test…….  </vt:lpstr>
      <vt:lpstr>Slide 43</vt:lpstr>
      <vt:lpstr>Slide 44</vt:lpstr>
      <vt:lpstr> Significance test for Correlation Coefficients: </vt:lpstr>
      <vt:lpstr>Slide 46</vt:lpstr>
      <vt:lpstr> Two independent correlation coefficient.  </vt:lpstr>
      <vt:lpstr>Slide 48</vt:lpstr>
      <vt:lpstr>Effect of Sample Size:</vt:lpstr>
      <vt:lpstr> Conclusion:  Significance of test of Significance ? </vt:lpstr>
      <vt:lpstr>Selecting Appropriate test:</vt:lpstr>
      <vt:lpstr>Selecting Appropriate test:  </vt:lpstr>
      <vt:lpstr>Selecting Appropriate test ……</vt:lpstr>
      <vt:lpstr>References: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 of Signfcance </dc:title>
  <dc:creator>Vikash</dc:creator>
  <cp:lastModifiedBy>vikash</cp:lastModifiedBy>
  <cp:revision>43</cp:revision>
  <dcterms:created xsi:type="dcterms:W3CDTF">2006-08-16T00:00:00Z</dcterms:created>
  <dcterms:modified xsi:type="dcterms:W3CDTF">2011-11-17T07:41:09Z</dcterms:modified>
</cp:coreProperties>
</file>